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423" r:id="rId3"/>
    <p:sldId id="257" r:id="rId4"/>
    <p:sldId id="486" r:id="rId5"/>
    <p:sldId id="490" r:id="rId6"/>
    <p:sldId id="491" r:id="rId7"/>
    <p:sldId id="492" r:id="rId8"/>
    <p:sldId id="493" r:id="rId9"/>
    <p:sldId id="501" r:id="rId10"/>
    <p:sldId id="515" r:id="rId11"/>
    <p:sldId id="503" r:id="rId12"/>
    <p:sldId id="504" r:id="rId13"/>
    <p:sldId id="516" r:id="rId14"/>
    <p:sldId id="517" r:id="rId15"/>
    <p:sldId id="518" r:id="rId16"/>
    <p:sldId id="519" r:id="rId17"/>
    <p:sldId id="520" r:id="rId18"/>
    <p:sldId id="521" r:id="rId19"/>
    <p:sldId id="522" r:id="rId20"/>
    <p:sldId id="523" r:id="rId21"/>
    <p:sldId id="524" r:id="rId22"/>
    <p:sldId id="525" r:id="rId2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8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14"/>
  </p:normalViewPr>
  <p:slideViewPr>
    <p:cSldViewPr>
      <p:cViewPr varScale="1">
        <p:scale>
          <a:sx n="66" d="100"/>
          <a:sy n="66" d="100"/>
        </p:scale>
        <p:origin x="-876" y="-102"/>
      </p:cViewPr>
      <p:guideLst>
        <p:guide orient="horz" pos="2053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05" name="Shape 10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6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6C5679-8A1C-964C-A09E-FCE49C2FA60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4" descr="图片 4"/>
          <p:cNvPicPr>
            <a:picLocks noChangeAspect="1"/>
          </p:cNvPicPr>
          <p:nvPr/>
        </p:nvPicPr>
        <p:blipFill>
          <a:blip r:embed="rId2">
            <a:alphaModFix amt="30105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2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7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1744958"/>
            <a:ext cx="5157790" cy="82391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/>
            </a:lvl1pPr>
            <a:lvl2pPr marL="0" indent="0">
              <a:buSzTx/>
              <a:buFontTx/>
              <a:buNone/>
              <a:defRPr b="1"/>
            </a:lvl2pPr>
            <a:lvl3pPr marL="0" indent="0">
              <a:buSzTx/>
              <a:buFontTx/>
              <a:buNone/>
              <a:defRPr b="1"/>
            </a:lvl3pPr>
            <a:lvl4pPr marL="0" indent="0">
              <a:buSzTx/>
              <a:buFontTx/>
              <a:buNone/>
              <a:defRPr b="1"/>
            </a:lvl4pPr>
            <a:lvl5pPr marL="0" indent="0">
              <a:buSzTx/>
              <a:buFontTx/>
              <a:buNone/>
              <a:defRPr b="1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7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744959"/>
            <a:ext cx="5183188" cy="823913"/>
          </a:xfrm>
          <a:prstGeom prst="rect">
            <a:avLst/>
          </a:prstGeom>
        </p:spPr>
        <p:txBody>
          <a:bodyPr anchor="b"/>
          <a:lstStyle/>
          <a:p/>
        </p:txBody>
      </p:sp>
      <p:sp>
        <p:nvSpPr>
          <p:cNvPr id="4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1"/>
          </a:xfrm>
          <a:prstGeom prst="rect">
            <a:avLst/>
          </a:prstGeom>
        </p:spPr>
        <p:txBody>
          <a:bodyPr anchor="b"/>
          <a:lstStyle>
            <a:lvl1pPr algn="ctr">
              <a:defRPr sz="80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5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238500" y="3733200"/>
            <a:ext cx="5715000" cy="118594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3200"/>
            </a:lvl1pPr>
            <a:lvl2pPr marL="822960" indent="-365760" algn="ctr">
              <a:buFontTx/>
              <a:defRPr sz="3200"/>
            </a:lvl2pPr>
            <a:lvl3pPr marL="1320800" indent="-406400" algn="ctr">
              <a:buFontTx/>
              <a:defRPr sz="3200"/>
            </a:lvl3pPr>
            <a:lvl4pPr marL="1778000" indent="-406400" algn="ctr">
              <a:buFontTx/>
              <a:defRPr sz="3200"/>
            </a:lvl4pPr>
            <a:lvl5pPr marL="2235200" indent="-406400" algn="ctr">
              <a:buFontTx/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5" cy="1428161"/>
          </a:xfrm>
          <a:prstGeom prst="rect">
            <a:avLst/>
          </a:prstGeom>
        </p:spPr>
        <p:txBody>
          <a:bodyPr anchor="t"/>
          <a:lstStyle>
            <a:lvl1pPr>
              <a:defRPr sz="36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642516" y="713673"/>
            <a:ext cx="5711884" cy="54036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7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2313870"/>
            <a:ext cx="4681655" cy="38115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0">
              <a:buSzTx/>
              <a:buFontTx/>
              <a:buNone/>
              <a:defRPr sz="1800"/>
            </a:lvl2pPr>
            <a:lvl3pPr marL="0" indent="0">
              <a:buSzTx/>
              <a:buFontTx/>
              <a:buNone/>
              <a:defRPr sz="1800"/>
            </a:lvl3pPr>
            <a:lvl4pPr marL="0" indent="0">
              <a:buSzTx/>
              <a:buFontTx/>
              <a:buNone/>
              <a:defRPr sz="1800"/>
            </a:lvl4pPr>
            <a:lvl5pPr marL="0" indent="0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0444898" y="365125"/>
            <a:ext cx="908904" cy="5811838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82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199" y="365125"/>
            <a:ext cx="9446443" cy="58118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级别 1…"/>
          <p:cNvSpPr txBox="1">
            <a:spLocks noGrp="1"/>
          </p:cNvSpPr>
          <p:nvPr>
            <p:ph type="body" idx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1826683" y="1371600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normAutofit/>
          </a:bodyPr>
          <a:lstStyle>
            <a:lvl1pPr algn="ctr">
              <a:lnSpc>
                <a:spcPct val="100000"/>
              </a:lnSpc>
              <a:defRPr sz="1200">
                <a:solidFill>
                  <a:srgbClr val="80808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黑体" panose="02010609060101010101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未标题-1_画板 1.png" descr="未标题-1_画板 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685"/>
            <a:ext cx="12192001" cy="685663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9" name="全场景智能客服平台"/>
          <p:cNvSpPr txBox="1"/>
          <p:nvPr/>
        </p:nvSpPr>
        <p:spPr>
          <a:xfrm>
            <a:off x="3460749" y="3349978"/>
            <a:ext cx="5257800" cy="127317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r>
              <a:rPr dirty="0" smtClean="0"/>
              <a:t>全</a:t>
            </a:r>
            <a:r>
              <a:rPr lang="zh-CN" altLang="en-US" dirty="0" smtClean="0"/>
              <a:t>渠道</a:t>
            </a:r>
            <a:r>
              <a:rPr dirty="0" smtClean="0"/>
              <a:t>智能客服平台</a:t>
            </a:r>
            <a:endParaRPr dirty="0" smtClean="0"/>
          </a:p>
          <a:p>
            <a:r>
              <a:rPr lang="zh-CN" dirty="0">
                <a:ea typeface="宋体" panose="02010600030101010101" pitchFamily="2" charset="-122"/>
              </a:rPr>
              <a:t>        数据报表指引</a:t>
            </a:r>
            <a:endParaRPr lang="zh-CN" dirty="0">
              <a:ea typeface="宋体" panose="02010600030101010101" pitchFamily="2" charset="-122"/>
            </a:endParaRPr>
          </a:p>
        </p:txBody>
      </p:sp>
      <p:pic>
        <p:nvPicPr>
          <p:cNvPr id="110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149" y="2233517"/>
            <a:ext cx="3441701" cy="7823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11" name="www.udesk.cn"/>
          <p:cNvSpPr txBox="1"/>
          <p:nvPr/>
        </p:nvSpPr>
        <p:spPr>
          <a:xfrm>
            <a:off x="5521393" y="5944740"/>
            <a:ext cx="1149214" cy="2159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www.udesk.cn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265920" y="5177790"/>
            <a:ext cx="2230755" cy="7740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李邵飞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 </a:t>
            </a:r>
            <a:endParaRPr kumimoji="0" lang="zh-CN" altLang="en-US" sz="14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13610202427</a:t>
            </a:r>
            <a:endParaRPr kumimoji="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通话记录</a:t>
            </a:r>
            <a:r>
              <a:rPr lang="en-US" altLang="zh-CN"/>
              <a:t>--</a:t>
            </a:r>
            <a:r>
              <a:rPr lang="zh-CN" altLang="en-US"/>
              <a:t>整体报表</a:t>
            </a:r>
            <a:endParaRPr lang="zh-CN" altLang="en-US"/>
          </a:p>
        </p:txBody>
      </p:sp>
      <p:pic>
        <p:nvPicPr>
          <p:cNvPr id="3" name="图片 2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1748790"/>
            <a:ext cx="9605645" cy="44227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9235" y="923925"/>
            <a:ext cx="8050530" cy="2768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支持按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整体</a:t>
            </a: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、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组别、</a:t>
            </a: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个人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、</a:t>
            </a:r>
            <a:r>
              <a:rPr kumimoji="0" lang="en-US" alt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IVR</a:t>
            </a: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查看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。</a:t>
            </a:r>
            <a:r>
              <a:rPr kumimoji="0" lang="zh-CN" sz="150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具体数据含义请点击总览旁 ？号</a:t>
            </a:r>
            <a:endParaRPr kumimoji="0" lang="zh-CN" sz="150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27945" y="2016760"/>
            <a:ext cx="1696720" cy="40855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此处需要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重视、重视、重视</a:t>
            </a:r>
            <a:endParaRPr kumimoji="0" lang="zh-CN" sz="20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呼出接通率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。 接通率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&gt;40%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均属正常。若接通率低，说明贵司呼出的中继号码可能存在被标记骚扰、拉黑等问题，会影响正常的呼出电话使用和业务。  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此时可联系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，我们将提供各平台删标记指引，配合贵司删除标记骚扰；或需贵司另外购买中继线做更换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6671945" y="2245360"/>
            <a:ext cx="3407410" cy="34880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通话记录</a:t>
            </a:r>
            <a:r>
              <a:rPr lang="en-US" altLang="zh-CN"/>
              <a:t>--</a:t>
            </a:r>
            <a:r>
              <a:rPr lang="zh-CN" altLang="en-US"/>
              <a:t>整体报表</a:t>
            </a:r>
            <a:endParaRPr lang="zh-CN" altLang="en-US"/>
          </a:p>
        </p:txBody>
      </p:sp>
      <p:pic>
        <p:nvPicPr>
          <p:cNvPr id="6" name="图片 5" descr="11"/>
          <p:cNvPicPr>
            <a:picLocks noChangeAspect="1"/>
          </p:cNvPicPr>
          <p:nvPr/>
        </p:nvPicPr>
        <p:blipFill>
          <a:blip r:embed="rId2"/>
          <a:srcRect r="30631"/>
          <a:stretch>
            <a:fillRect/>
          </a:stretch>
        </p:blipFill>
        <p:spPr>
          <a:xfrm>
            <a:off x="181610" y="948690"/>
            <a:ext cx="5083175" cy="2942590"/>
          </a:xfrm>
          <a:prstGeom prst="rect">
            <a:avLst/>
          </a:prstGeom>
        </p:spPr>
      </p:pic>
      <p:pic>
        <p:nvPicPr>
          <p:cNvPr id="7" name="图片 6" descr="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785" y="948690"/>
            <a:ext cx="4900930" cy="3078480"/>
          </a:xfrm>
          <a:prstGeom prst="rect">
            <a:avLst/>
          </a:prstGeom>
        </p:spPr>
      </p:pic>
      <p:pic>
        <p:nvPicPr>
          <p:cNvPr id="8" name="图片 7" descr="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610" y="3891280"/>
            <a:ext cx="6788785" cy="2201545"/>
          </a:xfrm>
          <a:prstGeom prst="rect">
            <a:avLst/>
          </a:prstGeom>
        </p:spPr>
      </p:pic>
      <p:pic>
        <p:nvPicPr>
          <p:cNvPr id="9" name="图片 8" descr="44"/>
          <p:cNvPicPr>
            <a:picLocks noChangeAspect="1"/>
          </p:cNvPicPr>
          <p:nvPr/>
        </p:nvPicPr>
        <p:blipFill>
          <a:blip r:embed="rId5"/>
          <a:srcRect l="-56295" t="-12874" r="3035" b="12874"/>
          <a:stretch>
            <a:fillRect/>
          </a:stretch>
        </p:blipFill>
        <p:spPr>
          <a:xfrm>
            <a:off x="2993390" y="3554095"/>
            <a:ext cx="9030970" cy="304927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557510" y="1969135"/>
            <a:ext cx="1466850" cy="10382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持多种类型数据报表展示。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支持导出跟订阅功能。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通话记录</a:t>
            </a:r>
            <a:r>
              <a:rPr lang="en-US" altLang="zh-CN"/>
              <a:t>--</a:t>
            </a:r>
            <a:r>
              <a:rPr lang="zh-CN" altLang="en-US"/>
              <a:t>客服</a:t>
            </a:r>
            <a:r>
              <a:rPr lang="zh-CN" altLang="en-US"/>
              <a:t>报表</a:t>
            </a:r>
            <a:endParaRPr lang="zh-CN" altLang="en-US"/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" y="1073150"/>
            <a:ext cx="8153400" cy="3488055"/>
          </a:xfrm>
          <a:prstGeom prst="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075" y="3489960"/>
            <a:ext cx="7802880" cy="32937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47630" y="1927860"/>
            <a:ext cx="1131570" cy="14541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1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Udesk报表中涉及多列的数据，，均可点击此齿轮键，点选需要展示的列数据</a:t>
            </a:r>
            <a:endParaRPr kumimoji="0" lang="en-US" alt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8328025" y="2348865"/>
            <a:ext cx="1840230" cy="2603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7" name="文本框 6"/>
          <p:cNvSpPr txBox="1"/>
          <p:nvPr/>
        </p:nvSpPr>
        <p:spPr>
          <a:xfrm>
            <a:off x="10019665" y="3945255"/>
            <a:ext cx="1548765" cy="14541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可查看客服的工作量。如工作时长、通话时长。各项数据可汇总打分得出绩效报表。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所有报表均可导出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通话质检（人工）</a:t>
            </a:r>
            <a:endParaRPr lang="zh-CN" altLang="en-US"/>
          </a:p>
        </p:txBody>
      </p:sp>
      <p:pic>
        <p:nvPicPr>
          <p:cNvPr id="2" name="图片 1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815" y="1483995"/>
            <a:ext cx="8776970" cy="43903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9235" y="923925"/>
            <a:ext cx="8050530" cy="2768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</a:t>
            </a:r>
            <a:r>
              <a:rPr kumimoji="0" lang="zh-CN" altLang="en-US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提供人工听取录音质检（免费）跟智能质检（需收费）两种方式</a:t>
            </a:r>
            <a:endParaRPr kumimoji="0" lang="zh-CN" altLang="en-US" sz="20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" name="图片 1" descr="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65" y="1890395"/>
            <a:ext cx="9996805" cy="3696335"/>
          </a:xfrm>
          <a:prstGeom prst="rect">
            <a:avLst/>
          </a:prstGeom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通话质检（人工）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9235" y="923925"/>
            <a:ext cx="8050530" cy="48450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新建质检任务后    </a:t>
            </a:r>
            <a:r>
              <a:rPr kumimoji="0" lang="zh-CN" altLang="en-US" sz="150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可</a:t>
            </a:r>
            <a:r>
              <a:rPr kumimoji="0" lang="zh-CN" altLang="en-US" sz="150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自定义各项指标、占比权重、筛选时间、参检人员、筛选通话类型、选取抽样样本数量等</a:t>
            </a:r>
            <a:endParaRPr kumimoji="0" lang="zh-CN" altLang="en-US" sz="150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通话质检（人工）</a:t>
            </a:r>
            <a:endParaRPr lang="zh-CN" altLang="en-US"/>
          </a:p>
        </p:txBody>
      </p:sp>
      <p:pic>
        <p:nvPicPr>
          <p:cNvPr id="2" name="图片 1" descr="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" y="790575"/>
            <a:ext cx="6710045" cy="2927350"/>
          </a:xfrm>
          <a:prstGeom prst="rect">
            <a:avLst/>
          </a:prstGeom>
        </p:spPr>
      </p:pic>
      <p:pic>
        <p:nvPicPr>
          <p:cNvPr id="3" name="图片 2" descr="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0" y="2943225"/>
            <a:ext cx="7474585" cy="3303905"/>
          </a:xfrm>
          <a:prstGeom prst="rect">
            <a:avLst/>
          </a:prstGeom>
        </p:spPr>
      </p:pic>
      <p:pic>
        <p:nvPicPr>
          <p:cNvPr id="4" name="图片 3" descr="55"/>
          <p:cNvPicPr>
            <a:picLocks noChangeAspect="1"/>
          </p:cNvPicPr>
          <p:nvPr/>
        </p:nvPicPr>
        <p:blipFill>
          <a:blip r:embed="rId4"/>
          <a:srcRect l="31934"/>
          <a:stretch>
            <a:fillRect/>
          </a:stretch>
        </p:blipFill>
        <p:spPr>
          <a:xfrm>
            <a:off x="7246620" y="790575"/>
            <a:ext cx="4766310" cy="34270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909560" y="4392295"/>
            <a:ext cx="4091305" cy="20770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新建完成后，对任务点击编辑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--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质检评分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--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点选任一个通话，即进入质检界面。质检人通过听取录音的方式，对质检情况按设置好的标准进行打分、评价，并可归类到相关案例组（优秀或失败）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亦提供智能质检的手段，通过将录音转文本，再按预设条件自动质检。可大幅减轻人工工作压力。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四、</a:t>
            </a:r>
            <a:r>
              <a:rPr lang="en-US" altLang="zh-CN"/>
              <a:t>IM</a:t>
            </a:r>
            <a:r>
              <a:rPr lang="zh-CN" altLang="en-US"/>
              <a:t>报表</a:t>
            </a:r>
            <a:r>
              <a:rPr lang="en-US" altLang="zh-CN"/>
              <a:t>--IM</a:t>
            </a:r>
            <a:r>
              <a:rPr lang="zh-CN" altLang="en-US"/>
              <a:t>监控</a:t>
            </a:r>
            <a:endParaRPr lang="zh-CN" altLang="en-US"/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465" y="1670050"/>
            <a:ext cx="8504555" cy="38652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9085" y="1828165"/>
            <a:ext cx="1043940" cy="14541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展示今日的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IM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对话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数据、坐席监控（状态时长、强制下线、调整状态等）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四、</a:t>
            </a:r>
            <a:r>
              <a:rPr lang="en-US" altLang="zh-CN"/>
              <a:t>IM</a:t>
            </a:r>
            <a:r>
              <a:rPr lang="zh-CN" altLang="en-US"/>
              <a:t>报表</a:t>
            </a:r>
            <a:r>
              <a:rPr lang="en-US" altLang="zh-CN"/>
              <a:t>--</a:t>
            </a:r>
            <a:r>
              <a:rPr lang="zh-CN" altLang="en-US"/>
              <a:t>访问记录</a:t>
            </a:r>
            <a:endParaRPr lang="zh-CN" altLang="en-US"/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945" y="1568450"/>
            <a:ext cx="9462770" cy="39281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8765" y="982980"/>
            <a:ext cx="5561330" cy="2768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查看访客来源渠道、来源URL、搜索关键词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宋体" panose="02010600030101010101" pitchFamily="2" charset="-122"/>
              <a:cs typeface="+mj-cs"/>
              <a:sym typeface="Calibri" panose="020F050202020403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9555" y="1808480"/>
            <a:ext cx="1741805" cy="16617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支持按日期、来源、关键字或其他条件筛选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点击任一个对话，即可查看详细访问情况。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1153795" y="2255520"/>
            <a:ext cx="3285490" cy="38163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pic>
        <p:nvPicPr>
          <p:cNvPr id="9" name="图片 8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975" y="3391535"/>
            <a:ext cx="4413885" cy="348107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626745" y="3418205"/>
            <a:ext cx="932815" cy="58737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四、</a:t>
            </a:r>
            <a:r>
              <a:rPr lang="en-US" altLang="zh-CN"/>
              <a:t>IM</a:t>
            </a:r>
            <a:r>
              <a:rPr lang="zh-CN" altLang="en-US"/>
              <a:t>报表</a:t>
            </a:r>
            <a:r>
              <a:rPr lang="en-US" altLang="zh-CN"/>
              <a:t>--</a:t>
            </a:r>
            <a:r>
              <a:rPr lang="zh-CN" altLang="en-US"/>
              <a:t>访问报表</a:t>
            </a:r>
            <a:endParaRPr lang="zh-CN" altLang="en-US"/>
          </a:p>
        </p:txBody>
      </p:sp>
      <p:pic>
        <p:nvPicPr>
          <p:cNvPr id="2" name="图片 1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45" y="1301750"/>
            <a:ext cx="6184265" cy="3014980"/>
          </a:xfrm>
          <a:prstGeom prst="rect">
            <a:avLst/>
          </a:prstGeom>
        </p:spPr>
      </p:pic>
      <p:pic>
        <p:nvPicPr>
          <p:cNvPr id="3" name="图片 2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695" y="790575"/>
            <a:ext cx="6888480" cy="3763645"/>
          </a:xfrm>
          <a:prstGeom prst="rect">
            <a:avLst/>
          </a:prstGeom>
        </p:spPr>
      </p:pic>
      <p:pic>
        <p:nvPicPr>
          <p:cNvPr id="4" name="图片 3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45" y="3838575"/>
            <a:ext cx="4672330" cy="30187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77460" y="4799965"/>
            <a:ext cx="6838950" cy="1370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重要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由此处报表查看，贵司投放线上广告来源的访问情况。与广告方提供引流数据对比可得知最终转化率。如在百度购买关键词排名，可由此查看访客搜索关键词的热度，并灵活调整。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区域访问情况：仅统计web和SDK渠道对话地理分布，微信渠道受到微信API限制无法统计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2545715" y="4382135"/>
            <a:ext cx="2398395" cy="149542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四、</a:t>
            </a:r>
            <a:r>
              <a:rPr lang="en-US" altLang="zh-CN"/>
              <a:t>IM</a:t>
            </a:r>
            <a:r>
              <a:rPr lang="zh-CN" altLang="en-US"/>
              <a:t>报表</a:t>
            </a:r>
            <a:r>
              <a:rPr lang="en-US" altLang="zh-CN"/>
              <a:t>--</a:t>
            </a:r>
            <a:r>
              <a:rPr lang="zh-CN" altLang="en-US"/>
              <a:t>对话报表</a:t>
            </a:r>
            <a:r>
              <a:rPr lang="en-US" altLang="zh-CN"/>
              <a:t>--</a:t>
            </a:r>
            <a:r>
              <a:rPr lang="zh-CN" altLang="en-US"/>
              <a:t>整体报表</a:t>
            </a:r>
            <a:endParaRPr lang="zh-CN" altLang="en-US"/>
          </a:p>
        </p:txBody>
      </p:sp>
      <p:pic>
        <p:nvPicPr>
          <p:cNvPr id="2" name="图片 1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" y="1457960"/>
            <a:ext cx="6611620" cy="36220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56285" y="5626735"/>
            <a:ext cx="3889375" cy="8305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udesk支持进行满意度评价（主动发起或设置会话结束自动发送）。建议开启满意度反馈的机制，从客服的工作数量维度到质量维度，全方位的获取一线数据以优化自身服务细节。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265" y="1457960"/>
            <a:ext cx="6262370" cy="3012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95365" y="5744210"/>
            <a:ext cx="5169535" cy="15487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IM渠道分析表示会话来源。一般建议开启web端自动发起会话和微信端的自动欢迎语，以提高访客会话率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6838950" y="4005580"/>
            <a:ext cx="408940" cy="151003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1415415" y="4725670"/>
            <a:ext cx="255270" cy="70040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48920" y="1748790"/>
            <a:ext cx="6301740" cy="22155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Udesk客服系统自带的数据报表，旨在通过分析工作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数量、质量、满意度、问题类型等多维度数据，为贵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司的人员绩效考评、数据预警、内部环节优化提供数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据支撑。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以下图文将为您介绍，数据报表的详细查看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方式与对应价值点，供您参考。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grpSp>
        <p:nvGrpSpPr>
          <p:cNvPr id="401" name="成组"/>
          <p:cNvGrpSpPr/>
          <p:nvPr/>
        </p:nvGrpSpPr>
        <p:grpSpPr>
          <a:xfrm>
            <a:off x="6278306" y="1323020"/>
            <a:ext cx="5768187" cy="5002465"/>
            <a:chOff x="0" y="0"/>
            <a:chExt cx="5768185" cy="5002464"/>
          </a:xfrm>
        </p:grpSpPr>
        <p:grpSp>
          <p:nvGrpSpPr>
            <p:cNvPr id="395" name="组合 231"/>
            <p:cNvGrpSpPr/>
            <p:nvPr/>
          </p:nvGrpSpPr>
          <p:grpSpPr>
            <a:xfrm>
              <a:off x="0" y="0"/>
              <a:ext cx="5768185" cy="5002464"/>
              <a:chOff x="0" y="0"/>
              <a:chExt cx="5768184" cy="5002463"/>
            </a:xfrm>
          </p:grpSpPr>
          <p:pic>
            <p:nvPicPr>
              <p:cNvPr id="345" name="小程序-2.png" descr="小程序-2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034444" y="1317812"/>
                <a:ext cx="465596" cy="465596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346" name="Freeform 93"/>
              <p:cNvSpPr/>
              <p:nvPr/>
            </p:nvSpPr>
            <p:spPr>
              <a:xfrm>
                <a:off x="2599354" y="0"/>
                <a:ext cx="751368" cy="645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293" y="17897"/>
                    </a:moveTo>
                    <a:cubicBezTo>
                      <a:pt x="16082" y="20983"/>
                      <a:pt x="16082" y="20983"/>
                      <a:pt x="16082" y="20983"/>
                    </a:cubicBezTo>
                    <a:cubicBezTo>
                      <a:pt x="16082" y="21600"/>
                      <a:pt x="16082" y="21600"/>
                      <a:pt x="16082" y="216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0" y="20983"/>
                      <a:pt x="0" y="20983"/>
                      <a:pt x="0" y="20983"/>
                    </a:cubicBezTo>
                    <a:cubicBezTo>
                      <a:pt x="788" y="17897"/>
                      <a:pt x="788" y="17897"/>
                      <a:pt x="788" y="17897"/>
                    </a:cubicBezTo>
                    <a:cubicBezTo>
                      <a:pt x="788" y="17897"/>
                      <a:pt x="631" y="17280"/>
                      <a:pt x="1892" y="16817"/>
                    </a:cubicBezTo>
                    <a:cubicBezTo>
                      <a:pt x="4888" y="15120"/>
                      <a:pt x="4888" y="15120"/>
                      <a:pt x="4888" y="15120"/>
                    </a:cubicBezTo>
                    <a:cubicBezTo>
                      <a:pt x="4888" y="15120"/>
                      <a:pt x="5834" y="14040"/>
                      <a:pt x="5991" y="13886"/>
                    </a:cubicBezTo>
                    <a:cubicBezTo>
                      <a:pt x="5991" y="13731"/>
                      <a:pt x="6937" y="13731"/>
                      <a:pt x="6622" y="13269"/>
                    </a:cubicBezTo>
                    <a:cubicBezTo>
                      <a:pt x="6307" y="12960"/>
                      <a:pt x="5991" y="12497"/>
                      <a:pt x="5834" y="11880"/>
                    </a:cubicBezTo>
                    <a:cubicBezTo>
                      <a:pt x="5676" y="12034"/>
                      <a:pt x="5676" y="12034"/>
                      <a:pt x="5676" y="12034"/>
                    </a:cubicBezTo>
                    <a:cubicBezTo>
                      <a:pt x="5676" y="11880"/>
                      <a:pt x="5676" y="11726"/>
                      <a:pt x="5676" y="11726"/>
                    </a:cubicBezTo>
                    <a:cubicBezTo>
                      <a:pt x="5676" y="11726"/>
                      <a:pt x="5361" y="11726"/>
                      <a:pt x="5361" y="11109"/>
                    </a:cubicBezTo>
                    <a:cubicBezTo>
                      <a:pt x="5361" y="11109"/>
                      <a:pt x="4099" y="9720"/>
                      <a:pt x="5203" y="9720"/>
                    </a:cubicBezTo>
                    <a:cubicBezTo>
                      <a:pt x="5203" y="9720"/>
                      <a:pt x="4257" y="7869"/>
                      <a:pt x="5834" y="6480"/>
                    </a:cubicBezTo>
                    <a:cubicBezTo>
                      <a:pt x="5834" y="6480"/>
                      <a:pt x="7568" y="4629"/>
                      <a:pt x="9618" y="6017"/>
                    </a:cubicBezTo>
                    <a:cubicBezTo>
                      <a:pt x="9618" y="6017"/>
                      <a:pt x="10091" y="6171"/>
                      <a:pt x="10406" y="6634"/>
                    </a:cubicBezTo>
                    <a:cubicBezTo>
                      <a:pt x="10564" y="6634"/>
                      <a:pt x="10564" y="6789"/>
                      <a:pt x="10564" y="6789"/>
                    </a:cubicBezTo>
                    <a:cubicBezTo>
                      <a:pt x="11982" y="8177"/>
                      <a:pt x="11036" y="10029"/>
                      <a:pt x="11036" y="10029"/>
                    </a:cubicBezTo>
                    <a:cubicBezTo>
                      <a:pt x="11982" y="10029"/>
                      <a:pt x="10879" y="11417"/>
                      <a:pt x="10879" y="11417"/>
                    </a:cubicBezTo>
                    <a:cubicBezTo>
                      <a:pt x="10721" y="11726"/>
                      <a:pt x="10721" y="11880"/>
                      <a:pt x="10721" y="11880"/>
                    </a:cubicBezTo>
                    <a:cubicBezTo>
                      <a:pt x="10406" y="12497"/>
                      <a:pt x="10091" y="12960"/>
                      <a:pt x="9775" y="13423"/>
                    </a:cubicBezTo>
                    <a:cubicBezTo>
                      <a:pt x="9145" y="13731"/>
                      <a:pt x="9460" y="13577"/>
                      <a:pt x="10091" y="13886"/>
                    </a:cubicBezTo>
                    <a:cubicBezTo>
                      <a:pt x="11352" y="15120"/>
                      <a:pt x="11352" y="15120"/>
                      <a:pt x="11352" y="15120"/>
                    </a:cubicBezTo>
                    <a:cubicBezTo>
                      <a:pt x="14347" y="16817"/>
                      <a:pt x="14347" y="16817"/>
                      <a:pt x="14347" y="16817"/>
                    </a:cubicBezTo>
                    <a:cubicBezTo>
                      <a:pt x="15609" y="17280"/>
                      <a:pt x="15293" y="17897"/>
                      <a:pt x="15293" y="17897"/>
                    </a:cubicBezTo>
                    <a:close/>
                    <a:moveTo>
                      <a:pt x="21600" y="3857"/>
                    </a:moveTo>
                    <a:cubicBezTo>
                      <a:pt x="21600" y="6017"/>
                      <a:pt x="19235" y="7869"/>
                      <a:pt x="16239" y="7869"/>
                    </a:cubicBezTo>
                    <a:cubicBezTo>
                      <a:pt x="15924" y="7869"/>
                      <a:pt x="15609" y="7869"/>
                      <a:pt x="15293" y="7869"/>
                    </a:cubicBezTo>
                    <a:cubicBezTo>
                      <a:pt x="12613" y="9103"/>
                      <a:pt x="12613" y="9103"/>
                      <a:pt x="12613" y="9103"/>
                    </a:cubicBezTo>
                    <a:cubicBezTo>
                      <a:pt x="13559" y="7406"/>
                      <a:pt x="13559" y="7406"/>
                      <a:pt x="13559" y="7406"/>
                    </a:cubicBezTo>
                    <a:cubicBezTo>
                      <a:pt x="11982" y="6634"/>
                      <a:pt x="11036" y="5400"/>
                      <a:pt x="10879" y="4011"/>
                    </a:cubicBezTo>
                    <a:cubicBezTo>
                      <a:pt x="10879" y="1851"/>
                      <a:pt x="13244" y="154"/>
                      <a:pt x="16239" y="0"/>
                    </a:cubicBezTo>
                    <a:cubicBezTo>
                      <a:pt x="19077" y="0"/>
                      <a:pt x="21442" y="1697"/>
                      <a:pt x="21600" y="3857"/>
                    </a:cubicBezTo>
                    <a:close/>
                    <a:moveTo>
                      <a:pt x="14505" y="4011"/>
                    </a:moveTo>
                    <a:cubicBezTo>
                      <a:pt x="14505" y="3549"/>
                      <a:pt x="14190" y="3086"/>
                      <a:pt x="13559" y="3086"/>
                    </a:cubicBezTo>
                    <a:cubicBezTo>
                      <a:pt x="13086" y="3086"/>
                      <a:pt x="12613" y="3549"/>
                      <a:pt x="12613" y="4011"/>
                    </a:cubicBezTo>
                    <a:cubicBezTo>
                      <a:pt x="12613" y="4629"/>
                      <a:pt x="13086" y="4937"/>
                      <a:pt x="13559" y="4937"/>
                    </a:cubicBezTo>
                    <a:cubicBezTo>
                      <a:pt x="14190" y="4937"/>
                      <a:pt x="14505" y="4629"/>
                      <a:pt x="14505" y="4011"/>
                    </a:cubicBezTo>
                    <a:close/>
                    <a:moveTo>
                      <a:pt x="17185" y="4011"/>
                    </a:moveTo>
                    <a:cubicBezTo>
                      <a:pt x="17185" y="3549"/>
                      <a:pt x="16712" y="3086"/>
                      <a:pt x="16239" y="3086"/>
                    </a:cubicBezTo>
                    <a:cubicBezTo>
                      <a:pt x="15766" y="3086"/>
                      <a:pt x="15293" y="3549"/>
                      <a:pt x="15293" y="4011"/>
                    </a:cubicBezTo>
                    <a:cubicBezTo>
                      <a:pt x="15293" y="4629"/>
                      <a:pt x="15766" y="4937"/>
                      <a:pt x="16239" y="4937"/>
                    </a:cubicBezTo>
                    <a:cubicBezTo>
                      <a:pt x="16712" y="4937"/>
                      <a:pt x="17185" y="4629"/>
                      <a:pt x="17185" y="4011"/>
                    </a:cubicBezTo>
                    <a:close/>
                    <a:moveTo>
                      <a:pt x="19866" y="4011"/>
                    </a:moveTo>
                    <a:cubicBezTo>
                      <a:pt x="19866" y="3549"/>
                      <a:pt x="19393" y="3086"/>
                      <a:pt x="18920" y="3086"/>
                    </a:cubicBezTo>
                    <a:cubicBezTo>
                      <a:pt x="18289" y="3086"/>
                      <a:pt x="17974" y="3549"/>
                      <a:pt x="17974" y="4011"/>
                    </a:cubicBezTo>
                    <a:cubicBezTo>
                      <a:pt x="17974" y="4629"/>
                      <a:pt x="18289" y="4937"/>
                      <a:pt x="18920" y="4937"/>
                    </a:cubicBezTo>
                    <a:cubicBezTo>
                      <a:pt x="19393" y="4937"/>
                      <a:pt x="19866" y="4629"/>
                      <a:pt x="19866" y="4011"/>
                    </a:cubicBezTo>
                    <a:close/>
                  </a:path>
                </a:pathLst>
              </a:cu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grpSp>
            <p:nvGrpSpPr>
              <p:cNvPr id="349" name="矩形 59"/>
              <p:cNvGrpSpPr/>
              <p:nvPr/>
            </p:nvGrpSpPr>
            <p:grpSpPr>
              <a:xfrm>
                <a:off x="0" y="1051653"/>
                <a:ext cx="5719375" cy="954385"/>
                <a:chOff x="0" y="0"/>
                <a:chExt cx="5719374" cy="954383"/>
              </a:xfrm>
            </p:grpSpPr>
            <p:sp>
              <p:nvSpPr>
                <p:cNvPr id="347" name="矩形"/>
                <p:cNvSpPr/>
                <p:nvPr/>
              </p:nvSpPr>
              <p:spPr>
                <a:xfrm>
                  <a:off x="-1" y="-1"/>
                  <a:ext cx="5719375" cy="954385"/>
                </a:xfrm>
                <a:prstGeom prst="rect">
                  <a:avLst/>
                </a:prstGeom>
                <a:noFill/>
                <a:ln w="15875" cap="flat">
                  <a:solidFill>
                    <a:schemeClr val="accent1"/>
                  </a:solidFill>
                  <a:prstDash val="sysDash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>
                    <a:lnSpc>
                      <a:spcPct val="120000"/>
                    </a:lnSpc>
                    <a:defRPr sz="1400" b="1">
                      <a:solidFill>
                        <a:schemeClr val="accent1"/>
                      </a:solidFill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48" name="全渠道响应"/>
                <p:cNvSpPr txBox="1"/>
                <p:nvPr/>
              </p:nvSpPr>
              <p:spPr>
                <a:xfrm>
                  <a:off x="-1" y="-1"/>
                  <a:ext cx="5719375" cy="3454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400" b="1">
                      <a:solidFill>
                        <a:srgbClr val="6180B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微软雅黑" panose="020B0503020204020204" charset="-122"/>
                    </a:defRPr>
                  </a:lvl1pPr>
                </a:lstStyle>
                <a:p>
                  <a:r>
                    <a:t>全渠道响应</a:t>
                  </a:r>
                </a:p>
              </p:txBody>
            </p:sp>
          </p:grpSp>
          <p:sp>
            <p:nvSpPr>
              <p:cNvPr id="350" name="矩形 92"/>
              <p:cNvSpPr txBox="1"/>
              <p:nvPr/>
            </p:nvSpPr>
            <p:spPr>
              <a:xfrm>
                <a:off x="2349026" y="1663753"/>
                <a:ext cx="979954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  <a:r>
                  <a:t>移动</a:t>
                </a:r>
                <a:r>
                  <a:rPr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SDK</a:t>
                </a:r>
                <a:endParaRPr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51" name="矩形 93"/>
              <p:cNvSpPr txBox="1"/>
              <p:nvPr/>
            </p:nvSpPr>
            <p:spPr>
              <a:xfrm>
                <a:off x="3156117" y="1663753"/>
                <a:ext cx="979955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微信</a:t>
                </a:r>
              </a:p>
            </p:txBody>
          </p:sp>
          <p:sp>
            <p:nvSpPr>
              <p:cNvPr id="352" name="矩形 95"/>
              <p:cNvSpPr txBox="1"/>
              <p:nvPr/>
            </p:nvSpPr>
            <p:spPr>
              <a:xfrm>
                <a:off x="734842" y="1668388"/>
                <a:ext cx="979955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微博</a:t>
                </a:r>
              </a:p>
            </p:txBody>
          </p:sp>
          <p:sp>
            <p:nvSpPr>
              <p:cNvPr id="353" name="矩形 107"/>
              <p:cNvSpPr txBox="1"/>
              <p:nvPr/>
            </p:nvSpPr>
            <p:spPr>
              <a:xfrm>
                <a:off x="1541933" y="1668388"/>
                <a:ext cx="979955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网站</a:t>
                </a:r>
              </a:p>
            </p:txBody>
          </p:sp>
          <p:sp>
            <p:nvSpPr>
              <p:cNvPr id="354" name="矩形 118"/>
              <p:cNvSpPr txBox="1"/>
              <p:nvPr/>
            </p:nvSpPr>
            <p:spPr>
              <a:xfrm>
                <a:off x="3941076" y="1668389"/>
                <a:ext cx="1052726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呼叫中心</a:t>
                </a:r>
              </a:p>
            </p:txBody>
          </p:sp>
          <p:sp>
            <p:nvSpPr>
              <p:cNvPr id="355" name="矩形"/>
              <p:cNvSpPr/>
              <p:nvPr/>
            </p:nvSpPr>
            <p:spPr>
              <a:xfrm>
                <a:off x="823966" y="2294607"/>
                <a:ext cx="528413" cy="954383"/>
              </a:xfrm>
              <a:prstGeom prst="rect">
                <a:avLst/>
              </a:pr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20000"/>
                  </a:lnSpc>
                  <a:defRPr sz="1400" b="1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56" name="矩形"/>
              <p:cNvSpPr/>
              <p:nvPr/>
            </p:nvSpPr>
            <p:spPr>
              <a:xfrm>
                <a:off x="1747720" y="2294607"/>
                <a:ext cx="528413" cy="954383"/>
              </a:xfrm>
              <a:prstGeom prst="rect">
                <a:avLst/>
              </a:pr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20000"/>
                  </a:lnSpc>
                  <a:defRPr sz="1400" b="1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57" name="矩形"/>
              <p:cNvSpPr/>
              <p:nvPr/>
            </p:nvSpPr>
            <p:spPr>
              <a:xfrm>
                <a:off x="2663651" y="2294607"/>
                <a:ext cx="528413" cy="954383"/>
              </a:xfrm>
              <a:prstGeom prst="rect">
                <a:avLst/>
              </a:pr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20000"/>
                  </a:lnSpc>
                  <a:defRPr sz="1400" b="1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60" name="Freeform 78"/>
              <p:cNvSpPr/>
              <p:nvPr/>
            </p:nvSpPr>
            <p:spPr>
              <a:xfrm>
                <a:off x="884351" y="3782403"/>
                <a:ext cx="855131" cy="567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4" h="21600" extrusionOk="0">
                    <a:moveTo>
                      <a:pt x="21339" y="21600"/>
                    </a:moveTo>
                    <a:cubicBezTo>
                      <a:pt x="16507" y="21600"/>
                      <a:pt x="16507" y="21600"/>
                      <a:pt x="16507" y="21600"/>
                    </a:cubicBezTo>
                    <a:cubicBezTo>
                      <a:pt x="16649" y="15043"/>
                      <a:pt x="16081" y="13886"/>
                      <a:pt x="15939" y="13500"/>
                    </a:cubicBezTo>
                    <a:cubicBezTo>
                      <a:pt x="15655" y="12729"/>
                      <a:pt x="13949" y="13114"/>
                      <a:pt x="13381" y="12536"/>
                    </a:cubicBezTo>
                    <a:cubicBezTo>
                      <a:pt x="14518" y="11379"/>
                      <a:pt x="14518" y="11379"/>
                      <a:pt x="14518" y="11379"/>
                    </a:cubicBezTo>
                    <a:cubicBezTo>
                      <a:pt x="14518" y="11379"/>
                      <a:pt x="13949" y="10993"/>
                      <a:pt x="13807" y="9257"/>
                    </a:cubicBezTo>
                    <a:cubicBezTo>
                      <a:pt x="13523" y="9450"/>
                      <a:pt x="13239" y="8679"/>
                      <a:pt x="13239" y="8293"/>
                    </a:cubicBezTo>
                    <a:cubicBezTo>
                      <a:pt x="13097" y="7907"/>
                      <a:pt x="13239" y="6943"/>
                      <a:pt x="13665" y="6943"/>
                    </a:cubicBezTo>
                    <a:cubicBezTo>
                      <a:pt x="13523" y="6171"/>
                      <a:pt x="13523" y="5400"/>
                      <a:pt x="13523" y="5014"/>
                    </a:cubicBezTo>
                    <a:cubicBezTo>
                      <a:pt x="13665" y="3664"/>
                      <a:pt x="14660" y="2314"/>
                      <a:pt x="16081" y="2314"/>
                    </a:cubicBezTo>
                    <a:cubicBezTo>
                      <a:pt x="17644" y="2314"/>
                      <a:pt x="18639" y="3664"/>
                      <a:pt x="18781" y="5014"/>
                    </a:cubicBezTo>
                    <a:cubicBezTo>
                      <a:pt x="18781" y="5400"/>
                      <a:pt x="18781" y="6171"/>
                      <a:pt x="18639" y="6943"/>
                    </a:cubicBezTo>
                    <a:cubicBezTo>
                      <a:pt x="19065" y="6943"/>
                      <a:pt x="19065" y="7907"/>
                      <a:pt x="19065" y="8293"/>
                    </a:cubicBezTo>
                    <a:cubicBezTo>
                      <a:pt x="19065" y="8679"/>
                      <a:pt x="18781" y="9450"/>
                      <a:pt x="18497" y="9257"/>
                    </a:cubicBezTo>
                    <a:cubicBezTo>
                      <a:pt x="18213" y="10993"/>
                      <a:pt x="17786" y="11379"/>
                      <a:pt x="17786" y="11379"/>
                    </a:cubicBezTo>
                    <a:cubicBezTo>
                      <a:pt x="17786" y="13114"/>
                      <a:pt x="17786" y="13114"/>
                      <a:pt x="17786" y="13114"/>
                    </a:cubicBezTo>
                    <a:cubicBezTo>
                      <a:pt x="17786" y="13114"/>
                      <a:pt x="18070" y="13500"/>
                      <a:pt x="19492" y="14079"/>
                    </a:cubicBezTo>
                    <a:cubicBezTo>
                      <a:pt x="20770" y="14850"/>
                      <a:pt x="20770" y="15429"/>
                      <a:pt x="21197" y="16200"/>
                    </a:cubicBezTo>
                    <a:cubicBezTo>
                      <a:pt x="21481" y="16971"/>
                      <a:pt x="21339" y="21600"/>
                      <a:pt x="21339" y="21600"/>
                    </a:cubicBezTo>
                    <a:close/>
                    <a:moveTo>
                      <a:pt x="11107" y="13307"/>
                    </a:moveTo>
                    <a:cubicBezTo>
                      <a:pt x="9544" y="12536"/>
                      <a:pt x="9260" y="12150"/>
                      <a:pt x="9260" y="12150"/>
                    </a:cubicBezTo>
                    <a:cubicBezTo>
                      <a:pt x="9260" y="10221"/>
                      <a:pt x="9260" y="10221"/>
                      <a:pt x="9260" y="10221"/>
                    </a:cubicBezTo>
                    <a:cubicBezTo>
                      <a:pt x="9260" y="10221"/>
                      <a:pt x="9828" y="9643"/>
                      <a:pt x="9970" y="7907"/>
                    </a:cubicBezTo>
                    <a:cubicBezTo>
                      <a:pt x="10255" y="8100"/>
                      <a:pt x="10681" y="7136"/>
                      <a:pt x="10681" y="6750"/>
                    </a:cubicBezTo>
                    <a:cubicBezTo>
                      <a:pt x="10681" y="6364"/>
                      <a:pt x="10539" y="5207"/>
                      <a:pt x="10255" y="5400"/>
                    </a:cubicBezTo>
                    <a:cubicBezTo>
                      <a:pt x="10255" y="4436"/>
                      <a:pt x="10397" y="3664"/>
                      <a:pt x="10255" y="3279"/>
                    </a:cubicBezTo>
                    <a:cubicBezTo>
                      <a:pt x="10255" y="1736"/>
                      <a:pt x="9118" y="0"/>
                      <a:pt x="7413" y="0"/>
                    </a:cubicBezTo>
                    <a:cubicBezTo>
                      <a:pt x="5707" y="0"/>
                      <a:pt x="4570" y="1736"/>
                      <a:pt x="4428" y="3279"/>
                    </a:cubicBezTo>
                    <a:cubicBezTo>
                      <a:pt x="4428" y="3664"/>
                      <a:pt x="4428" y="4436"/>
                      <a:pt x="4570" y="5400"/>
                    </a:cubicBezTo>
                    <a:cubicBezTo>
                      <a:pt x="4144" y="5207"/>
                      <a:pt x="4144" y="6364"/>
                      <a:pt x="4144" y="6750"/>
                    </a:cubicBezTo>
                    <a:cubicBezTo>
                      <a:pt x="4144" y="7136"/>
                      <a:pt x="4428" y="8100"/>
                      <a:pt x="4855" y="7907"/>
                    </a:cubicBezTo>
                    <a:cubicBezTo>
                      <a:pt x="4997" y="9643"/>
                      <a:pt x="5565" y="10221"/>
                      <a:pt x="5565" y="10221"/>
                    </a:cubicBezTo>
                    <a:cubicBezTo>
                      <a:pt x="5565" y="12150"/>
                      <a:pt x="5565" y="12150"/>
                      <a:pt x="5565" y="12150"/>
                    </a:cubicBezTo>
                    <a:cubicBezTo>
                      <a:pt x="5565" y="12150"/>
                      <a:pt x="5139" y="12536"/>
                      <a:pt x="3718" y="13307"/>
                    </a:cubicBezTo>
                    <a:cubicBezTo>
                      <a:pt x="2297" y="14079"/>
                      <a:pt x="734" y="14657"/>
                      <a:pt x="307" y="15621"/>
                    </a:cubicBezTo>
                    <a:cubicBezTo>
                      <a:pt x="-119" y="16393"/>
                      <a:pt x="23" y="21600"/>
                      <a:pt x="23" y="21600"/>
                    </a:cubicBezTo>
                    <a:cubicBezTo>
                      <a:pt x="7413" y="21600"/>
                      <a:pt x="7413" y="21600"/>
                      <a:pt x="7413" y="21600"/>
                    </a:cubicBezTo>
                    <a:cubicBezTo>
                      <a:pt x="14660" y="21600"/>
                      <a:pt x="14660" y="21600"/>
                      <a:pt x="14660" y="21600"/>
                    </a:cubicBezTo>
                    <a:cubicBezTo>
                      <a:pt x="14660" y="21600"/>
                      <a:pt x="14802" y="16393"/>
                      <a:pt x="14376" y="15621"/>
                    </a:cubicBezTo>
                    <a:cubicBezTo>
                      <a:pt x="13949" y="14657"/>
                      <a:pt x="12528" y="14079"/>
                      <a:pt x="11107" y="13307"/>
                    </a:cubicBezTo>
                    <a:close/>
                  </a:path>
                </a:pathLst>
              </a:cu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61" name="矩形 127"/>
              <p:cNvSpPr txBox="1"/>
              <p:nvPr/>
            </p:nvSpPr>
            <p:spPr>
              <a:xfrm>
                <a:off x="753032" y="3479789"/>
                <a:ext cx="1114442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客服团队</a:t>
                </a:r>
              </a:p>
            </p:txBody>
          </p:sp>
          <p:sp>
            <p:nvSpPr>
              <p:cNvPr id="362" name="Freeform 139"/>
              <p:cNvSpPr/>
              <p:nvPr/>
            </p:nvSpPr>
            <p:spPr>
              <a:xfrm>
                <a:off x="2434701" y="3757763"/>
                <a:ext cx="615956" cy="6116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5" h="21600" extrusionOk="0">
                    <a:moveTo>
                      <a:pt x="5689" y="5838"/>
                    </a:moveTo>
                    <a:cubicBezTo>
                      <a:pt x="5512" y="5254"/>
                      <a:pt x="5512" y="4670"/>
                      <a:pt x="5512" y="4232"/>
                    </a:cubicBezTo>
                    <a:cubicBezTo>
                      <a:pt x="5512" y="1897"/>
                      <a:pt x="7636" y="0"/>
                      <a:pt x="10469" y="0"/>
                    </a:cubicBezTo>
                    <a:cubicBezTo>
                      <a:pt x="10469" y="0"/>
                      <a:pt x="10469" y="0"/>
                      <a:pt x="10469" y="0"/>
                    </a:cubicBezTo>
                    <a:cubicBezTo>
                      <a:pt x="10469" y="0"/>
                      <a:pt x="10469" y="0"/>
                      <a:pt x="10469" y="0"/>
                    </a:cubicBezTo>
                    <a:cubicBezTo>
                      <a:pt x="13302" y="0"/>
                      <a:pt x="15603" y="1897"/>
                      <a:pt x="15603" y="4232"/>
                    </a:cubicBezTo>
                    <a:cubicBezTo>
                      <a:pt x="15603" y="4670"/>
                      <a:pt x="15426" y="5254"/>
                      <a:pt x="15426" y="5838"/>
                    </a:cubicBezTo>
                    <a:cubicBezTo>
                      <a:pt x="14541" y="5692"/>
                      <a:pt x="14010" y="5692"/>
                      <a:pt x="13302" y="5692"/>
                    </a:cubicBezTo>
                    <a:cubicBezTo>
                      <a:pt x="12948" y="5692"/>
                      <a:pt x="12239" y="5838"/>
                      <a:pt x="11885" y="5838"/>
                    </a:cubicBezTo>
                    <a:cubicBezTo>
                      <a:pt x="11531" y="5984"/>
                      <a:pt x="10823" y="6276"/>
                      <a:pt x="10469" y="6276"/>
                    </a:cubicBezTo>
                    <a:cubicBezTo>
                      <a:pt x="10115" y="6276"/>
                      <a:pt x="9407" y="5984"/>
                      <a:pt x="8876" y="5838"/>
                    </a:cubicBezTo>
                    <a:cubicBezTo>
                      <a:pt x="8521" y="5838"/>
                      <a:pt x="7990" y="5692"/>
                      <a:pt x="7636" y="5692"/>
                    </a:cubicBezTo>
                    <a:cubicBezTo>
                      <a:pt x="6928" y="5692"/>
                      <a:pt x="6220" y="5692"/>
                      <a:pt x="5689" y="5838"/>
                    </a:cubicBezTo>
                    <a:close/>
                    <a:moveTo>
                      <a:pt x="5689" y="6276"/>
                    </a:moveTo>
                    <a:cubicBezTo>
                      <a:pt x="5689" y="6276"/>
                      <a:pt x="5689" y="6276"/>
                      <a:pt x="5689" y="6276"/>
                    </a:cubicBezTo>
                    <a:cubicBezTo>
                      <a:pt x="5689" y="6276"/>
                      <a:pt x="5866" y="6276"/>
                      <a:pt x="5866" y="6130"/>
                    </a:cubicBezTo>
                    <a:cubicBezTo>
                      <a:pt x="5866" y="6130"/>
                      <a:pt x="5689" y="5984"/>
                      <a:pt x="5689" y="5984"/>
                    </a:cubicBezTo>
                    <a:cubicBezTo>
                      <a:pt x="5689" y="5984"/>
                      <a:pt x="5689" y="5984"/>
                      <a:pt x="5689" y="6130"/>
                    </a:cubicBezTo>
                    <a:cubicBezTo>
                      <a:pt x="5689" y="6130"/>
                      <a:pt x="5689" y="6130"/>
                      <a:pt x="5689" y="6276"/>
                    </a:cubicBezTo>
                    <a:cubicBezTo>
                      <a:pt x="5689" y="6276"/>
                      <a:pt x="5689" y="6276"/>
                      <a:pt x="5689" y="6276"/>
                    </a:cubicBezTo>
                    <a:close/>
                    <a:moveTo>
                      <a:pt x="15249" y="6276"/>
                    </a:moveTo>
                    <a:cubicBezTo>
                      <a:pt x="15249" y="6276"/>
                      <a:pt x="15249" y="6276"/>
                      <a:pt x="15249" y="6130"/>
                    </a:cubicBezTo>
                    <a:cubicBezTo>
                      <a:pt x="15249" y="6130"/>
                      <a:pt x="15249" y="5984"/>
                      <a:pt x="15249" y="5984"/>
                    </a:cubicBezTo>
                    <a:cubicBezTo>
                      <a:pt x="15072" y="5984"/>
                      <a:pt x="15072" y="6130"/>
                      <a:pt x="15072" y="6130"/>
                    </a:cubicBezTo>
                    <a:cubicBezTo>
                      <a:pt x="15072" y="6276"/>
                      <a:pt x="15072" y="6276"/>
                      <a:pt x="15249" y="6276"/>
                    </a:cubicBezTo>
                    <a:close/>
                    <a:moveTo>
                      <a:pt x="12239" y="8027"/>
                    </a:moveTo>
                    <a:cubicBezTo>
                      <a:pt x="12771" y="8319"/>
                      <a:pt x="14010" y="8173"/>
                      <a:pt x="14364" y="8027"/>
                    </a:cubicBezTo>
                    <a:cubicBezTo>
                      <a:pt x="14541" y="7735"/>
                      <a:pt x="14895" y="6859"/>
                      <a:pt x="14364" y="6422"/>
                    </a:cubicBezTo>
                    <a:cubicBezTo>
                      <a:pt x="14010" y="5984"/>
                      <a:pt x="11708" y="6276"/>
                      <a:pt x="11531" y="6714"/>
                    </a:cubicBezTo>
                    <a:cubicBezTo>
                      <a:pt x="11531" y="7297"/>
                      <a:pt x="11708" y="7735"/>
                      <a:pt x="12239" y="8027"/>
                    </a:cubicBezTo>
                    <a:close/>
                    <a:moveTo>
                      <a:pt x="8521" y="8027"/>
                    </a:moveTo>
                    <a:cubicBezTo>
                      <a:pt x="9230" y="7735"/>
                      <a:pt x="9407" y="7297"/>
                      <a:pt x="9230" y="6714"/>
                    </a:cubicBezTo>
                    <a:cubicBezTo>
                      <a:pt x="9230" y="6276"/>
                      <a:pt x="6751" y="5984"/>
                      <a:pt x="6397" y="6422"/>
                    </a:cubicBezTo>
                    <a:cubicBezTo>
                      <a:pt x="6043" y="6859"/>
                      <a:pt x="6220" y="7735"/>
                      <a:pt x="6574" y="8027"/>
                    </a:cubicBezTo>
                    <a:cubicBezTo>
                      <a:pt x="6928" y="8173"/>
                      <a:pt x="7990" y="8319"/>
                      <a:pt x="8521" y="8027"/>
                    </a:cubicBezTo>
                    <a:close/>
                    <a:moveTo>
                      <a:pt x="20561" y="20286"/>
                    </a:moveTo>
                    <a:cubicBezTo>
                      <a:pt x="20030" y="20870"/>
                      <a:pt x="20384" y="21600"/>
                      <a:pt x="10469" y="21600"/>
                    </a:cubicBezTo>
                    <a:cubicBezTo>
                      <a:pt x="554" y="21600"/>
                      <a:pt x="908" y="20870"/>
                      <a:pt x="377" y="20286"/>
                    </a:cubicBezTo>
                    <a:cubicBezTo>
                      <a:pt x="-331" y="19411"/>
                      <a:pt x="23" y="16346"/>
                      <a:pt x="908" y="15762"/>
                    </a:cubicBezTo>
                    <a:cubicBezTo>
                      <a:pt x="1262" y="15470"/>
                      <a:pt x="1617" y="15178"/>
                      <a:pt x="2325" y="14886"/>
                    </a:cubicBezTo>
                    <a:cubicBezTo>
                      <a:pt x="3387" y="14449"/>
                      <a:pt x="4980" y="14011"/>
                      <a:pt x="5866" y="13573"/>
                    </a:cubicBezTo>
                    <a:cubicBezTo>
                      <a:pt x="8167" y="16054"/>
                      <a:pt x="8167" y="16054"/>
                      <a:pt x="8167" y="16054"/>
                    </a:cubicBezTo>
                    <a:cubicBezTo>
                      <a:pt x="9584" y="14449"/>
                      <a:pt x="9584" y="14449"/>
                      <a:pt x="9584" y="14449"/>
                    </a:cubicBezTo>
                    <a:cubicBezTo>
                      <a:pt x="6928" y="12697"/>
                      <a:pt x="6928" y="12697"/>
                      <a:pt x="6928" y="12697"/>
                    </a:cubicBezTo>
                    <a:cubicBezTo>
                      <a:pt x="6928" y="12551"/>
                      <a:pt x="7105" y="12259"/>
                      <a:pt x="6928" y="11968"/>
                    </a:cubicBezTo>
                    <a:cubicBezTo>
                      <a:pt x="6928" y="11822"/>
                      <a:pt x="6928" y="11676"/>
                      <a:pt x="6928" y="11530"/>
                    </a:cubicBezTo>
                    <a:cubicBezTo>
                      <a:pt x="6574" y="10946"/>
                      <a:pt x="6220" y="10216"/>
                      <a:pt x="6043" y="9341"/>
                    </a:cubicBezTo>
                    <a:cubicBezTo>
                      <a:pt x="6043" y="9341"/>
                      <a:pt x="5866" y="9341"/>
                      <a:pt x="5866" y="9341"/>
                    </a:cubicBezTo>
                    <a:cubicBezTo>
                      <a:pt x="5866" y="9341"/>
                      <a:pt x="5866" y="9341"/>
                      <a:pt x="5866" y="9341"/>
                    </a:cubicBezTo>
                    <a:cubicBezTo>
                      <a:pt x="5866" y="9341"/>
                      <a:pt x="5866" y="9341"/>
                      <a:pt x="5866" y="9341"/>
                    </a:cubicBezTo>
                    <a:cubicBezTo>
                      <a:pt x="5689" y="9341"/>
                      <a:pt x="5689" y="9341"/>
                      <a:pt x="5512" y="9341"/>
                    </a:cubicBezTo>
                    <a:cubicBezTo>
                      <a:pt x="5158" y="9341"/>
                      <a:pt x="4980" y="8757"/>
                      <a:pt x="4980" y="8757"/>
                    </a:cubicBezTo>
                    <a:cubicBezTo>
                      <a:pt x="4980" y="8757"/>
                      <a:pt x="4626" y="7881"/>
                      <a:pt x="4626" y="7589"/>
                    </a:cubicBezTo>
                    <a:cubicBezTo>
                      <a:pt x="4626" y="7443"/>
                      <a:pt x="4449" y="7151"/>
                      <a:pt x="4449" y="6714"/>
                    </a:cubicBezTo>
                    <a:cubicBezTo>
                      <a:pt x="4449" y="6422"/>
                      <a:pt x="4803" y="6276"/>
                      <a:pt x="5158" y="6276"/>
                    </a:cubicBezTo>
                    <a:cubicBezTo>
                      <a:pt x="5158" y="6276"/>
                      <a:pt x="5158" y="6276"/>
                      <a:pt x="5158" y="6276"/>
                    </a:cubicBezTo>
                    <a:cubicBezTo>
                      <a:pt x="5158" y="6276"/>
                      <a:pt x="5158" y="6276"/>
                      <a:pt x="5158" y="6276"/>
                    </a:cubicBezTo>
                    <a:cubicBezTo>
                      <a:pt x="5158" y="6276"/>
                      <a:pt x="5158" y="6422"/>
                      <a:pt x="5335" y="6422"/>
                    </a:cubicBezTo>
                    <a:cubicBezTo>
                      <a:pt x="5512" y="6568"/>
                      <a:pt x="5512" y="6568"/>
                      <a:pt x="5512" y="6568"/>
                    </a:cubicBezTo>
                    <a:cubicBezTo>
                      <a:pt x="5512" y="6568"/>
                      <a:pt x="5512" y="6568"/>
                      <a:pt x="5512" y="6714"/>
                    </a:cubicBezTo>
                    <a:cubicBezTo>
                      <a:pt x="5689" y="8173"/>
                      <a:pt x="6043" y="8465"/>
                      <a:pt x="7459" y="8611"/>
                    </a:cubicBezTo>
                    <a:cubicBezTo>
                      <a:pt x="8876" y="8611"/>
                      <a:pt x="9761" y="7881"/>
                      <a:pt x="9938" y="7297"/>
                    </a:cubicBezTo>
                    <a:cubicBezTo>
                      <a:pt x="9938" y="7005"/>
                      <a:pt x="10115" y="6859"/>
                      <a:pt x="10469" y="6859"/>
                    </a:cubicBezTo>
                    <a:cubicBezTo>
                      <a:pt x="10646" y="6859"/>
                      <a:pt x="11000" y="7005"/>
                      <a:pt x="11000" y="7297"/>
                    </a:cubicBezTo>
                    <a:cubicBezTo>
                      <a:pt x="11177" y="7881"/>
                      <a:pt x="11885" y="8611"/>
                      <a:pt x="13302" y="8611"/>
                    </a:cubicBezTo>
                    <a:cubicBezTo>
                      <a:pt x="14718" y="8465"/>
                      <a:pt x="15249" y="8173"/>
                      <a:pt x="15249" y="6714"/>
                    </a:cubicBezTo>
                    <a:cubicBezTo>
                      <a:pt x="15249" y="6568"/>
                      <a:pt x="15249" y="6568"/>
                      <a:pt x="15426" y="6568"/>
                    </a:cubicBezTo>
                    <a:cubicBezTo>
                      <a:pt x="15603" y="6422"/>
                      <a:pt x="15603" y="6422"/>
                      <a:pt x="15603" y="6422"/>
                    </a:cubicBezTo>
                    <a:cubicBezTo>
                      <a:pt x="15603" y="6422"/>
                      <a:pt x="15603" y="6422"/>
                      <a:pt x="15603" y="6276"/>
                    </a:cubicBezTo>
                    <a:cubicBezTo>
                      <a:pt x="15603" y="6276"/>
                      <a:pt x="15780" y="6276"/>
                      <a:pt x="15780" y="6276"/>
                    </a:cubicBezTo>
                    <a:cubicBezTo>
                      <a:pt x="15780" y="6276"/>
                      <a:pt x="15780" y="6276"/>
                      <a:pt x="15958" y="6276"/>
                    </a:cubicBezTo>
                    <a:cubicBezTo>
                      <a:pt x="16135" y="6276"/>
                      <a:pt x="16489" y="6422"/>
                      <a:pt x="16489" y="6714"/>
                    </a:cubicBezTo>
                    <a:cubicBezTo>
                      <a:pt x="16489" y="7151"/>
                      <a:pt x="16312" y="7443"/>
                      <a:pt x="16312" y="7589"/>
                    </a:cubicBezTo>
                    <a:cubicBezTo>
                      <a:pt x="16312" y="7881"/>
                      <a:pt x="15958" y="8757"/>
                      <a:pt x="15958" y="8757"/>
                    </a:cubicBezTo>
                    <a:cubicBezTo>
                      <a:pt x="15958" y="8757"/>
                      <a:pt x="15780" y="9341"/>
                      <a:pt x="15426" y="9341"/>
                    </a:cubicBezTo>
                    <a:cubicBezTo>
                      <a:pt x="15249" y="9341"/>
                      <a:pt x="15249" y="9341"/>
                      <a:pt x="15072" y="9341"/>
                    </a:cubicBezTo>
                    <a:cubicBezTo>
                      <a:pt x="15072" y="9341"/>
                      <a:pt x="15072" y="9341"/>
                      <a:pt x="15072" y="9341"/>
                    </a:cubicBezTo>
                    <a:cubicBezTo>
                      <a:pt x="15072" y="9341"/>
                      <a:pt x="15072" y="9341"/>
                      <a:pt x="15072" y="9341"/>
                    </a:cubicBezTo>
                    <a:cubicBezTo>
                      <a:pt x="15072" y="9341"/>
                      <a:pt x="14895" y="9341"/>
                      <a:pt x="14895" y="9341"/>
                    </a:cubicBezTo>
                    <a:cubicBezTo>
                      <a:pt x="14718" y="10216"/>
                      <a:pt x="14541" y="10946"/>
                      <a:pt x="14187" y="11530"/>
                    </a:cubicBezTo>
                    <a:cubicBezTo>
                      <a:pt x="14010" y="11676"/>
                      <a:pt x="14010" y="11822"/>
                      <a:pt x="14010" y="11968"/>
                    </a:cubicBezTo>
                    <a:cubicBezTo>
                      <a:pt x="13833" y="12259"/>
                      <a:pt x="14010" y="12551"/>
                      <a:pt x="14010" y="12697"/>
                    </a:cubicBezTo>
                    <a:cubicBezTo>
                      <a:pt x="11354" y="14449"/>
                      <a:pt x="11354" y="14449"/>
                      <a:pt x="11354" y="14449"/>
                    </a:cubicBezTo>
                    <a:cubicBezTo>
                      <a:pt x="12771" y="16054"/>
                      <a:pt x="12771" y="16054"/>
                      <a:pt x="12771" y="16054"/>
                    </a:cubicBezTo>
                    <a:cubicBezTo>
                      <a:pt x="15072" y="13573"/>
                      <a:pt x="15072" y="13573"/>
                      <a:pt x="15072" y="13573"/>
                    </a:cubicBezTo>
                    <a:cubicBezTo>
                      <a:pt x="15958" y="13865"/>
                      <a:pt x="17551" y="14449"/>
                      <a:pt x="18613" y="14886"/>
                    </a:cubicBezTo>
                    <a:cubicBezTo>
                      <a:pt x="19321" y="15178"/>
                      <a:pt x="19853" y="15470"/>
                      <a:pt x="20030" y="15762"/>
                    </a:cubicBezTo>
                    <a:cubicBezTo>
                      <a:pt x="20738" y="16200"/>
                      <a:pt x="21269" y="19411"/>
                      <a:pt x="20561" y="20286"/>
                    </a:cubicBezTo>
                    <a:close/>
                    <a:moveTo>
                      <a:pt x="9230" y="16054"/>
                    </a:moveTo>
                    <a:cubicBezTo>
                      <a:pt x="9584" y="16930"/>
                      <a:pt x="9584" y="16930"/>
                      <a:pt x="9584" y="16930"/>
                    </a:cubicBezTo>
                    <a:cubicBezTo>
                      <a:pt x="11354" y="16930"/>
                      <a:pt x="11354" y="16930"/>
                      <a:pt x="11354" y="16930"/>
                    </a:cubicBezTo>
                    <a:cubicBezTo>
                      <a:pt x="11708" y="16054"/>
                      <a:pt x="11708" y="16054"/>
                      <a:pt x="11708" y="16054"/>
                    </a:cubicBezTo>
                    <a:cubicBezTo>
                      <a:pt x="10823" y="15178"/>
                      <a:pt x="10823" y="15178"/>
                      <a:pt x="10823" y="15178"/>
                    </a:cubicBezTo>
                    <a:cubicBezTo>
                      <a:pt x="9938" y="15178"/>
                      <a:pt x="9938" y="15178"/>
                      <a:pt x="9938" y="15178"/>
                    </a:cubicBezTo>
                    <a:lnTo>
                      <a:pt x="9230" y="16054"/>
                    </a:lnTo>
                    <a:close/>
                    <a:moveTo>
                      <a:pt x="12062" y="20286"/>
                    </a:moveTo>
                    <a:cubicBezTo>
                      <a:pt x="11177" y="17514"/>
                      <a:pt x="11177" y="17514"/>
                      <a:pt x="11177" y="17514"/>
                    </a:cubicBezTo>
                    <a:cubicBezTo>
                      <a:pt x="9584" y="17514"/>
                      <a:pt x="9584" y="17514"/>
                      <a:pt x="9584" y="17514"/>
                    </a:cubicBezTo>
                    <a:cubicBezTo>
                      <a:pt x="8876" y="20286"/>
                      <a:pt x="8876" y="20286"/>
                      <a:pt x="8876" y="20286"/>
                    </a:cubicBezTo>
                    <a:cubicBezTo>
                      <a:pt x="10469" y="21308"/>
                      <a:pt x="10469" y="21308"/>
                      <a:pt x="10469" y="21308"/>
                    </a:cubicBezTo>
                    <a:lnTo>
                      <a:pt x="12062" y="20286"/>
                    </a:lnTo>
                    <a:close/>
                  </a:path>
                </a:pathLst>
              </a:cu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63" name="矩形 128"/>
              <p:cNvSpPr txBox="1"/>
              <p:nvPr/>
            </p:nvSpPr>
            <p:spPr>
              <a:xfrm>
                <a:off x="2184686" y="3479789"/>
                <a:ext cx="1114442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客服主管</a:t>
                </a:r>
              </a:p>
            </p:txBody>
          </p:sp>
          <p:pic>
            <p:nvPicPr>
              <p:cNvPr id="364" name="Picture 66" descr="Picture 66"/>
              <p:cNvPicPr>
                <a:picLocks noChangeAspect="1"/>
              </p:cNvPicPr>
              <p:nvPr/>
            </p:nvPicPr>
            <p:blipFill>
              <a:blip r:embed="rId3" cstate="print"/>
              <a:srcRect r="59671"/>
              <a:stretch>
                <a:fillRect/>
              </a:stretch>
            </p:blipFill>
            <p:spPr>
              <a:xfrm>
                <a:off x="1029982" y="1364737"/>
                <a:ext cx="467985" cy="328320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grpSp>
            <p:nvGrpSpPr>
              <p:cNvPr id="368" name="组合 129"/>
              <p:cNvGrpSpPr/>
              <p:nvPr/>
            </p:nvGrpSpPr>
            <p:grpSpPr>
              <a:xfrm>
                <a:off x="1820890" y="1386010"/>
                <a:ext cx="414911" cy="329698"/>
                <a:chOff x="0" y="0"/>
                <a:chExt cx="414909" cy="329697"/>
              </a:xfrm>
            </p:grpSpPr>
            <p:sp>
              <p:nvSpPr>
                <p:cNvPr id="365" name="Rectangle 149"/>
                <p:cNvSpPr/>
                <p:nvPr/>
              </p:nvSpPr>
              <p:spPr>
                <a:xfrm>
                  <a:off x="153411" y="292945"/>
                  <a:ext cx="108087" cy="21006"/>
                </a:xfrm>
                <a:prstGeom prst="rect">
                  <a:avLst/>
                </a:prstGeom>
                <a:solidFill>
                  <a:srgbClr val="3D4C5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66" name="Freeform 150"/>
                <p:cNvSpPr/>
                <p:nvPr/>
              </p:nvSpPr>
              <p:spPr>
                <a:xfrm>
                  <a:off x="0" y="0"/>
                  <a:ext cx="414910" cy="2863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000" y="0"/>
                      </a:moveTo>
                      <a:cubicBezTo>
                        <a:pt x="533" y="0"/>
                        <a:pt x="533" y="0"/>
                        <a:pt x="533" y="0"/>
                      </a:cubicBezTo>
                      <a:cubicBezTo>
                        <a:pt x="200" y="0"/>
                        <a:pt x="0" y="276"/>
                        <a:pt x="0" y="735"/>
                      </a:cubicBezTo>
                      <a:cubicBezTo>
                        <a:pt x="0" y="20865"/>
                        <a:pt x="0" y="20865"/>
                        <a:pt x="0" y="20865"/>
                      </a:cubicBezTo>
                      <a:cubicBezTo>
                        <a:pt x="0" y="21232"/>
                        <a:pt x="200" y="21600"/>
                        <a:pt x="533" y="21600"/>
                      </a:cubicBezTo>
                      <a:cubicBezTo>
                        <a:pt x="21000" y="21600"/>
                        <a:pt x="21000" y="21600"/>
                        <a:pt x="21000" y="21600"/>
                      </a:cubicBezTo>
                      <a:cubicBezTo>
                        <a:pt x="21333" y="21600"/>
                        <a:pt x="21600" y="21232"/>
                        <a:pt x="21600" y="20865"/>
                      </a:cubicBezTo>
                      <a:cubicBezTo>
                        <a:pt x="21600" y="735"/>
                        <a:pt x="21600" y="735"/>
                        <a:pt x="21600" y="735"/>
                      </a:cubicBezTo>
                      <a:cubicBezTo>
                        <a:pt x="21600" y="276"/>
                        <a:pt x="21333" y="0"/>
                        <a:pt x="21000" y="0"/>
                      </a:cubicBezTo>
                      <a:close/>
                      <a:moveTo>
                        <a:pt x="20200" y="16912"/>
                      </a:moveTo>
                      <a:cubicBezTo>
                        <a:pt x="1333" y="16912"/>
                        <a:pt x="1333" y="16912"/>
                        <a:pt x="1333" y="16912"/>
                      </a:cubicBezTo>
                      <a:cubicBezTo>
                        <a:pt x="1333" y="1746"/>
                        <a:pt x="1333" y="1746"/>
                        <a:pt x="1333" y="1746"/>
                      </a:cubicBezTo>
                      <a:cubicBezTo>
                        <a:pt x="20200" y="1746"/>
                        <a:pt x="20200" y="1746"/>
                        <a:pt x="20200" y="1746"/>
                      </a:cubicBezTo>
                      <a:lnTo>
                        <a:pt x="20200" y="16912"/>
                      </a:lnTo>
                      <a:close/>
                    </a:path>
                  </a:pathLst>
                </a:custGeom>
                <a:solidFill>
                  <a:srgbClr val="618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67" name="Freeform 151"/>
                <p:cNvSpPr/>
                <p:nvPr/>
              </p:nvSpPr>
              <p:spPr>
                <a:xfrm>
                  <a:off x="118545" y="316997"/>
                  <a:ext cx="177819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68" y="0"/>
                      </a:moveTo>
                      <a:cubicBezTo>
                        <a:pt x="932" y="0"/>
                        <a:pt x="932" y="0"/>
                        <a:pt x="932" y="0"/>
                      </a:cubicBezTo>
                      <a:cubicBezTo>
                        <a:pt x="466" y="0"/>
                        <a:pt x="0" y="8100"/>
                        <a:pt x="0" y="16200"/>
                      </a:cubicBezTo>
                      <a:cubicBezTo>
                        <a:pt x="0" y="21600"/>
                        <a:pt x="0" y="21600"/>
                        <a:pt x="0" y="21600"/>
                      </a:cubicBezTo>
                      <a:cubicBezTo>
                        <a:pt x="21600" y="21600"/>
                        <a:pt x="21600" y="21600"/>
                        <a:pt x="21600" y="21600"/>
                      </a:cubicBezTo>
                      <a:cubicBezTo>
                        <a:pt x="21600" y="16200"/>
                        <a:pt x="21600" y="16200"/>
                        <a:pt x="21600" y="16200"/>
                      </a:cubicBezTo>
                      <a:cubicBezTo>
                        <a:pt x="21600" y="8100"/>
                        <a:pt x="21134" y="0"/>
                        <a:pt x="20668" y="0"/>
                      </a:cubicBezTo>
                      <a:close/>
                    </a:path>
                  </a:pathLst>
                </a:custGeom>
                <a:solidFill>
                  <a:srgbClr val="C55A1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</p:grpSp>
          <p:grpSp>
            <p:nvGrpSpPr>
              <p:cNvPr id="374" name="组合 140"/>
              <p:cNvGrpSpPr/>
              <p:nvPr/>
            </p:nvGrpSpPr>
            <p:grpSpPr>
              <a:xfrm>
                <a:off x="2709193" y="1363735"/>
                <a:ext cx="300988" cy="340650"/>
                <a:chOff x="0" y="0"/>
                <a:chExt cx="300987" cy="340649"/>
              </a:xfrm>
            </p:grpSpPr>
            <p:sp>
              <p:nvSpPr>
                <p:cNvPr id="369" name="Freeform 250"/>
                <p:cNvSpPr/>
                <p:nvPr/>
              </p:nvSpPr>
              <p:spPr>
                <a:xfrm>
                  <a:off x="-1" y="-1"/>
                  <a:ext cx="300988" cy="3406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750" y="0"/>
                      </a:moveTo>
                      <a:cubicBezTo>
                        <a:pt x="3850" y="0"/>
                        <a:pt x="3850" y="0"/>
                        <a:pt x="3850" y="0"/>
                      </a:cubicBezTo>
                      <a:cubicBezTo>
                        <a:pt x="1711" y="0"/>
                        <a:pt x="0" y="1329"/>
                        <a:pt x="0" y="2991"/>
                      </a:cubicBezTo>
                      <a:cubicBezTo>
                        <a:pt x="0" y="18609"/>
                        <a:pt x="0" y="18609"/>
                        <a:pt x="0" y="18609"/>
                      </a:cubicBezTo>
                      <a:cubicBezTo>
                        <a:pt x="0" y="20271"/>
                        <a:pt x="1711" y="21600"/>
                        <a:pt x="3850" y="21600"/>
                      </a:cubicBezTo>
                      <a:cubicBezTo>
                        <a:pt x="17750" y="21600"/>
                        <a:pt x="17750" y="21600"/>
                        <a:pt x="17750" y="21600"/>
                      </a:cubicBezTo>
                      <a:cubicBezTo>
                        <a:pt x="19889" y="21600"/>
                        <a:pt x="21600" y="20271"/>
                        <a:pt x="21600" y="18609"/>
                      </a:cubicBezTo>
                      <a:cubicBezTo>
                        <a:pt x="21600" y="2991"/>
                        <a:pt x="21600" y="2991"/>
                        <a:pt x="21600" y="2991"/>
                      </a:cubicBezTo>
                      <a:cubicBezTo>
                        <a:pt x="21600" y="1329"/>
                        <a:pt x="19889" y="0"/>
                        <a:pt x="17750" y="0"/>
                      </a:cubicBezTo>
                      <a:close/>
                      <a:moveTo>
                        <a:pt x="19354" y="18609"/>
                      </a:moveTo>
                      <a:cubicBezTo>
                        <a:pt x="19354" y="19274"/>
                        <a:pt x="18606" y="19855"/>
                        <a:pt x="17750" y="19855"/>
                      </a:cubicBezTo>
                      <a:cubicBezTo>
                        <a:pt x="3850" y="19855"/>
                        <a:pt x="3850" y="19855"/>
                        <a:pt x="3850" y="19855"/>
                      </a:cubicBezTo>
                      <a:cubicBezTo>
                        <a:pt x="2994" y="19855"/>
                        <a:pt x="2246" y="19274"/>
                        <a:pt x="2246" y="18609"/>
                      </a:cubicBezTo>
                      <a:cubicBezTo>
                        <a:pt x="2246" y="2991"/>
                        <a:pt x="2246" y="2991"/>
                        <a:pt x="2246" y="2991"/>
                      </a:cubicBezTo>
                      <a:cubicBezTo>
                        <a:pt x="2246" y="2326"/>
                        <a:pt x="2994" y="1828"/>
                        <a:pt x="3850" y="1828"/>
                      </a:cubicBezTo>
                      <a:cubicBezTo>
                        <a:pt x="17750" y="1828"/>
                        <a:pt x="17750" y="1828"/>
                        <a:pt x="17750" y="1828"/>
                      </a:cubicBezTo>
                      <a:cubicBezTo>
                        <a:pt x="18606" y="1828"/>
                        <a:pt x="19354" y="2326"/>
                        <a:pt x="19354" y="2991"/>
                      </a:cubicBezTo>
                      <a:lnTo>
                        <a:pt x="19354" y="18609"/>
                      </a:lnTo>
                      <a:close/>
                    </a:path>
                  </a:pathLst>
                </a:custGeom>
                <a:solidFill>
                  <a:srgbClr val="618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70" name="Rectangle 251"/>
                <p:cNvSpPr/>
                <p:nvPr/>
              </p:nvSpPr>
              <p:spPr>
                <a:xfrm>
                  <a:off x="63614" y="85161"/>
                  <a:ext cx="172808" cy="1920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71" name="Rectangle 252"/>
                <p:cNvSpPr/>
                <p:nvPr/>
              </p:nvSpPr>
              <p:spPr>
                <a:xfrm>
                  <a:off x="63614" y="131916"/>
                  <a:ext cx="172808" cy="20041"/>
                </a:xfrm>
                <a:prstGeom prst="rect">
                  <a:avLst/>
                </a:prstGeom>
                <a:solidFill>
                  <a:srgbClr val="618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72" name="Rectangle 253"/>
                <p:cNvSpPr/>
                <p:nvPr/>
              </p:nvSpPr>
              <p:spPr>
                <a:xfrm>
                  <a:off x="63614" y="179507"/>
                  <a:ext cx="172808" cy="20040"/>
                </a:xfrm>
                <a:prstGeom prst="rect">
                  <a:avLst/>
                </a:prstGeom>
                <a:solidFill>
                  <a:srgbClr val="618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  <p:sp>
              <p:nvSpPr>
                <p:cNvPr id="373" name="Rectangle 254"/>
                <p:cNvSpPr/>
                <p:nvPr/>
              </p:nvSpPr>
              <p:spPr>
                <a:xfrm>
                  <a:off x="63614" y="227932"/>
                  <a:ext cx="172808" cy="18370"/>
                </a:xfrm>
                <a:prstGeom prst="rect">
                  <a:avLst/>
                </a:prstGeom>
                <a:solidFill>
                  <a:srgbClr val="618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lnSpc>
                      <a:spcPct val="120000"/>
                    </a:lnSpc>
                    <a:defRPr sz="1500"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defRPr>
                  </a:pPr>
                </a:p>
              </p:txBody>
            </p:sp>
          </p:grpSp>
          <p:pic>
            <p:nvPicPr>
              <p:cNvPr id="375" name="Picture 70" descr="Picture 70"/>
              <p:cNvPicPr>
                <a:picLocks noChangeAspect="1"/>
              </p:cNvPicPr>
              <p:nvPr/>
            </p:nvPicPr>
            <p:blipFill>
              <a:blip r:embed="rId4" cstate="print"/>
              <a:srcRect l="3130" t="11984" r="4378" b="11083"/>
              <a:stretch>
                <a:fillRect/>
              </a:stretch>
            </p:blipFill>
            <p:spPr>
              <a:xfrm>
                <a:off x="3404287" y="1372960"/>
                <a:ext cx="467529" cy="346868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376" name="Freeform 233"/>
              <p:cNvSpPr/>
              <p:nvPr/>
            </p:nvSpPr>
            <p:spPr>
              <a:xfrm>
                <a:off x="4282657" y="1387099"/>
                <a:ext cx="348622" cy="285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136" y="8014"/>
                    </a:moveTo>
                    <a:cubicBezTo>
                      <a:pt x="18315" y="3421"/>
                      <a:pt x="14865" y="0"/>
                      <a:pt x="10759" y="0"/>
                    </a:cubicBezTo>
                    <a:cubicBezTo>
                      <a:pt x="6735" y="0"/>
                      <a:pt x="3285" y="3421"/>
                      <a:pt x="2464" y="8014"/>
                    </a:cubicBezTo>
                    <a:cubicBezTo>
                      <a:pt x="1068" y="8308"/>
                      <a:pt x="0" y="9774"/>
                      <a:pt x="0" y="11533"/>
                    </a:cubicBezTo>
                    <a:cubicBezTo>
                      <a:pt x="0" y="17984"/>
                      <a:pt x="0" y="17984"/>
                      <a:pt x="0" y="17984"/>
                    </a:cubicBezTo>
                    <a:cubicBezTo>
                      <a:pt x="0" y="19938"/>
                      <a:pt x="1314" y="21600"/>
                      <a:pt x="2957" y="21600"/>
                    </a:cubicBezTo>
                    <a:cubicBezTo>
                      <a:pt x="4189" y="21600"/>
                      <a:pt x="4189" y="21600"/>
                      <a:pt x="4189" y="21600"/>
                    </a:cubicBezTo>
                    <a:cubicBezTo>
                      <a:pt x="5831" y="21600"/>
                      <a:pt x="7145" y="19938"/>
                      <a:pt x="7145" y="17984"/>
                    </a:cubicBezTo>
                    <a:cubicBezTo>
                      <a:pt x="7145" y="11533"/>
                      <a:pt x="7145" y="11533"/>
                      <a:pt x="7145" y="11533"/>
                    </a:cubicBezTo>
                    <a:cubicBezTo>
                      <a:pt x="7145" y="9871"/>
                      <a:pt x="6242" y="8503"/>
                      <a:pt x="4928" y="8112"/>
                    </a:cubicBezTo>
                    <a:cubicBezTo>
                      <a:pt x="5667" y="4985"/>
                      <a:pt x="7967" y="2932"/>
                      <a:pt x="10759" y="2932"/>
                    </a:cubicBezTo>
                    <a:cubicBezTo>
                      <a:pt x="13551" y="2932"/>
                      <a:pt x="15933" y="4985"/>
                      <a:pt x="16672" y="8112"/>
                    </a:cubicBezTo>
                    <a:cubicBezTo>
                      <a:pt x="15358" y="8503"/>
                      <a:pt x="14373" y="9871"/>
                      <a:pt x="14373" y="11533"/>
                    </a:cubicBezTo>
                    <a:cubicBezTo>
                      <a:pt x="14373" y="17984"/>
                      <a:pt x="14373" y="17984"/>
                      <a:pt x="14373" y="17984"/>
                    </a:cubicBezTo>
                    <a:cubicBezTo>
                      <a:pt x="14373" y="19938"/>
                      <a:pt x="15769" y="21600"/>
                      <a:pt x="17411" y="21600"/>
                    </a:cubicBezTo>
                    <a:cubicBezTo>
                      <a:pt x="18643" y="21600"/>
                      <a:pt x="18643" y="21600"/>
                      <a:pt x="18643" y="21600"/>
                    </a:cubicBezTo>
                    <a:cubicBezTo>
                      <a:pt x="20286" y="21600"/>
                      <a:pt x="21600" y="19938"/>
                      <a:pt x="21600" y="17984"/>
                    </a:cubicBezTo>
                    <a:cubicBezTo>
                      <a:pt x="21600" y="11533"/>
                      <a:pt x="21600" y="11533"/>
                      <a:pt x="21600" y="11533"/>
                    </a:cubicBezTo>
                    <a:cubicBezTo>
                      <a:pt x="21600" y="9774"/>
                      <a:pt x="20532" y="8308"/>
                      <a:pt x="19136" y="8014"/>
                    </a:cubicBezTo>
                    <a:close/>
                  </a:path>
                </a:pathLst>
              </a:custGeom>
              <a:solidFill>
                <a:srgbClr val="6180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77" name="连接符: 肘形 147"/>
              <p:cNvSpPr/>
              <p:nvPr/>
            </p:nvSpPr>
            <p:spPr>
              <a:xfrm rot="5400000">
                <a:off x="1864449" y="1233308"/>
                <a:ext cx="285026" cy="18375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78" name="连接符: 肘形 148"/>
              <p:cNvSpPr/>
              <p:nvPr/>
            </p:nvSpPr>
            <p:spPr>
              <a:xfrm rot="16200000" flipH="1">
                <a:off x="2784289" y="2145746"/>
                <a:ext cx="2850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79" name="直接箭头连接符 15"/>
              <p:cNvSpPr/>
              <p:nvPr/>
            </p:nvSpPr>
            <p:spPr>
              <a:xfrm flipH="1">
                <a:off x="1352376" y="2771799"/>
                <a:ext cx="395347" cy="3"/>
              </a:xfrm>
              <a:prstGeom prst="line">
                <a:avLst/>
              </a:pr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/>
            </p:txBody>
          </p:sp>
          <p:sp>
            <p:nvSpPr>
              <p:cNvPr id="380" name="直接箭头连接符 149"/>
              <p:cNvSpPr/>
              <p:nvPr/>
            </p:nvSpPr>
            <p:spPr>
              <a:xfrm>
                <a:off x="2276131" y="2771799"/>
                <a:ext cx="387523" cy="3"/>
              </a:xfrm>
              <a:prstGeom prst="line">
                <a:avLst/>
              </a:pr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/>
            </p:txBody>
          </p:sp>
          <p:grpSp>
            <p:nvGrpSpPr>
              <p:cNvPr id="386" name="流程图: 可选过程 153"/>
              <p:cNvGrpSpPr/>
              <p:nvPr/>
            </p:nvGrpSpPr>
            <p:grpSpPr>
              <a:xfrm>
                <a:off x="1566963" y="4306505"/>
                <a:ext cx="1587369" cy="695958"/>
                <a:chOff x="40376" y="123796"/>
                <a:chExt cx="1587367" cy="695957"/>
              </a:xfrm>
            </p:grpSpPr>
            <p:sp>
              <p:nvSpPr>
                <p:cNvPr id="384" name="形状"/>
                <p:cNvSpPr/>
                <p:nvPr/>
              </p:nvSpPr>
              <p:spPr>
                <a:xfrm>
                  <a:off x="40376" y="169818"/>
                  <a:ext cx="1587367" cy="6039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613" y="0"/>
                        <a:pt x="1370" y="0"/>
                      </a:cubicBezTo>
                      <a:lnTo>
                        <a:pt x="20230" y="0"/>
                      </a:lnTo>
                      <a:cubicBezTo>
                        <a:pt x="20987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20987" y="21600"/>
                        <a:pt x="20230" y="21600"/>
                      </a:cubicBezTo>
                      <a:lnTo>
                        <a:pt x="1370" y="21600"/>
                      </a:lnTo>
                      <a:cubicBezTo>
                        <a:pt x="613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BDD7E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lnSpc>
                      <a:spcPct val="120000"/>
                    </a:lnSpc>
                    <a:defRPr sz="1200" b="1">
                      <a:solidFill>
                        <a:srgbClr val="80808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微软雅黑" panose="020B0503020204020204" charset="-122"/>
                    </a:defRPr>
                  </a:pPr>
                </a:p>
              </p:txBody>
            </p:sp>
            <p:sp>
              <p:nvSpPr>
                <p:cNvPr id="385" name="客服之间、客服与主管之间可建立内部聊天或多人会议"/>
                <p:cNvSpPr txBox="1"/>
                <p:nvPr/>
              </p:nvSpPr>
              <p:spPr>
                <a:xfrm>
                  <a:off x="90701" y="123796"/>
                  <a:ext cx="1486715" cy="69595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spAutoFit/>
                </a:bodyPr>
                <a:lstStyle>
                  <a:lvl1pPr algn="ctr">
                    <a:defRPr sz="1200">
                      <a:solidFill>
                        <a:srgbClr val="80808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微软雅黑" panose="020B0503020204020204" charset="-122"/>
                    </a:defRPr>
                  </a:lvl1pPr>
                </a:lstStyle>
                <a:p>
                  <a:r>
                    <a:t>客服之间、客服与主管之间可建立内部聊天或多人会议</a:t>
                  </a:r>
                </a:p>
              </p:txBody>
            </p:sp>
          </p:grpSp>
          <p:sp>
            <p:nvSpPr>
              <p:cNvPr id="387" name="连接符: 肘形 155"/>
              <p:cNvSpPr/>
              <p:nvPr/>
            </p:nvSpPr>
            <p:spPr>
              <a:xfrm rot="5400000" flipH="1">
                <a:off x="1063265" y="3273895"/>
                <a:ext cx="271898" cy="222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88" name="连接符: 肘形 156"/>
              <p:cNvSpPr/>
              <p:nvPr/>
            </p:nvSpPr>
            <p:spPr>
              <a:xfrm rot="16200000">
                <a:off x="1983106" y="2576135"/>
                <a:ext cx="271899" cy="1617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89" name="连接符: 肘形 157"/>
              <p:cNvSpPr/>
              <p:nvPr/>
            </p:nvSpPr>
            <p:spPr>
              <a:xfrm rot="5400000" flipH="1">
                <a:off x="2240970" y="3019948"/>
                <a:ext cx="271897" cy="7299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chemeClr val="accent1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90" name="矩形 159"/>
              <p:cNvSpPr txBox="1"/>
              <p:nvPr/>
            </p:nvSpPr>
            <p:spPr>
              <a:xfrm>
                <a:off x="2428860" y="587964"/>
                <a:ext cx="979955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客户</a:t>
                </a:r>
              </a:p>
            </p:txBody>
          </p:sp>
          <p:sp>
            <p:nvSpPr>
              <p:cNvPr id="391" name="连接符: 肘形 160"/>
              <p:cNvSpPr/>
              <p:nvPr/>
            </p:nvSpPr>
            <p:spPr>
              <a:xfrm rot="16200000" flipH="1">
                <a:off x="2840842" y="967407"/>
                <a:ext cx="16289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5875" cap="flat">
                <a:solidFill>
                  <a:srgbClr val="80808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lnSpc>
                    <a:spcPct val="120000"/>
                  </a:lnSpc>
                  <a:defRPr sz="1500"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defRPr>
                </a:pPr>
              </a:p>
            </p:txBody>
          </p:sp>
          <p:sp>
            <p:nvSpPr>
              <p:cNvPr id="392" name="矩形 95"/>
              <p:cNvSpPr txBox="1"/>
              <p:nvPr/>
            </p:nvSpPr>
            <p:spPr>
              <a:xfrm>
                <a:off x="23962" y="1712838"/>
                <a:ext cx="979955" cy="3073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APP</a:t>
                </a:r>
              </a:p>
            </p:txBody>
          </p:sp>
          <p:sp>
            <p:nvSpPr>
              <p:cNvPr id="393" name="矩形 118"/>
              <p:cNvSpPr txBox="1"/>
              <p:nvPr/>
            </p:nvSpPr>
            <p:spPr>
              <a:xfrm>
                <a:off x="4715457" y="1668389"/>
                <a:ext cx="1052727" cy="3454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lvl1pPr>
              </a:lstStyle>
              <a:p>
                <a:r>
                  <a:t>小程序</a:t>
                </a:r>
              </a:p>
            </p:txBody>
          </p:sp>
          <p:pic>
            <p:nvPicPr>
              <p:cNvPr id="394" name="手机.png" descr="手机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25840" y="1352930"/>
                <a:ext cx="386931" cy="386931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  <p:sp>
          <p:nvSpPr>
            <p:cNvPr id="396" name="文本框 1"/>
            <p:cNvSpPr txBox="1"/>
            <p:nvPr/>
          </p:nvSpPr>
          <p:spPr>
            <a:xfrm>
              <a:off x="996364" y="2374567"/>
              <a:ext cx="220369" cy="798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媒体对话</a:t>
              </a:r>
            </a:p>
          </p:txBody>
        </p:sp>
        <p:sp>
          <p:nvSpPr>
            <p:cNvPr id="397" name="文本框 3"/>
            <p:cNvSpPr txBox="1"/>
            <p:nvPr/>
          </p:nvSpPr>
          <p:spPr>
            <a:xfrm>
              <a:off x="1901764" y="2393876"/>
              <a:ext cx="243391" cy="798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消息监控</a:t>
              </a:r>
            </a:p>
          </p:txBody>
        </p:sp>
        <p:sp>
          <p:nvSpPr>
            <p:cNvPr id="398" name="文本框 4"/>
            <p:cNvSpPr txBox="1"/>
            <p:nvPr/>
          </p:nvSpPr>
          <p:spPr>
            <a:xfrm>
              <a:off x="2811124" y="2374567"/>
              <a:ext cx="251597" cy="798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访客跟踪</a:t>
              </a:r>
            </a:p>
          </p:txBody>
        </p:sp>
        <p:sp>
          <p:nvSpPr>
            <p:cNvPr id="400" name="文本框 6"/>
            <p:cNvSpPr txBox="1"/>
            <p:nvPr/>
          </p:nvSpPr>
          <p:spPr>
            <a:xfrm>
              <a:off x="4618755" y="2469354"/>
              <a:ext cx="320461" cy="6045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多商户后端</a:t>
              </a:r>
            </a:p>
          </p:txBody>
        </p:sp>
      </p:grpSp>
      <p:sp>
        <p:nvSpPr>
          <p:cNvPr id="3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p>
            <a:r>
              <a:rPr lang="zh-CN"/>
              <a:t>数据报表指引</a:t>
            </a:r>
            <a:endParaRPr 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四、</a:t>
            </a:r>
            <a:r>
              <a:rPr lang="en-US" altLang="zh-CN"/>
              <a:t>IM</a:t>
            </a:r>
            <a:r>
              <a:rPr lang="zh-CN" altLang="en-US"/>
              <a:t>报表</a:t>
            </a:r>
            <a:r>
              <a:rPr lang="en-US" altLang="zh-CN"/>
              <a:t>--</a:t>
            </a:r>
            <a:r>
              <a:rPr lang="zh-CN" altLang="en-US"/>
              <a:t>对话报表</a:t>
            </a:r>
            <a:r>
              <a:rPr lang="en-US" altLang="zh-CN"/>
              <a:t>--</a:t>
            </a:r>
            <a:r>
              <a:rPr lang="zh-CN" altLang="en-US"/>
              <a:t>舆情分析</a:t>
            </a:r>
            <a:endParaRPr lang="zh-CN" altLang="en-US"/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985"/>
            <a:ext cx="8538210" cy="36334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17915" y="973455"/>
            <a:ext cx="3216275" cy="28517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重视、重视、重视</a:t>
            </a:r>
            <a:endParaRPr 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舆情分析中的关键词云，来自一段时间内客户聊天记录中高频词汇的抓取，为真实客观数据。可点击具体词汇，查看出现频次。与其相关性。例如失灵，电脑失灵、触摸失灵等。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以此为依据，找到客户集中反馈的热点问题并优先处理。如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400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电话打不通、某产品有问题等，做到问题反馈有迹可循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pic>
        <p:nvPicPr>
          <p:cNvPr id="5" name="图片 4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630" y="3825240"/>
            <a:ext cx="5983605" cy="321373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标题 1"/>
          <p:cNvSpPr txBox="1">
            <a:spLocks noGrp="1"/>
          </p:cNvSpPr>
          <p:nvPr/>
        </p:nvSpPr>
        <p:spPr>
          <a:xfrm>
            <a:off x="380363" y="127635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五、其他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8145" y="1092835"/>
            <a:ext cx="3061335" cy="622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其他类型报表如业务记录报表、客户报表、员工监控、操作日志等比较容易理解，就不再阐述。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pic>
        <p:nvPicPr>
          <p:cNvPr id="4" name="图片 3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830"/>
            <a:ext cx="7026910" cy="2466340"/>
          </a:xfrm>
          <a:prstGeom prst="rect">
            <a:avLst/>
          </a:prstGeom>
        </p:spPr>
      </p:pic>
      <p:pic>
        <p:nvPicPr>
          <p:cNvPr id="5" name="图片 4" descr="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935" y="2630805"/>
            <a:ext cx="7296150" cy="3048000"/>
          </a:xfrm>
          <a:prstGeom prst="rect">
            <a:avLst/>
          </a:prstGeom>
        </p:spPr>
      </p:pic>
      <p:pic>
        <p:nvPicPr>
          <p:cNvPr id="6" name="图片 5" descr="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885" y="3545840"/>
            <a:ext cx="7911465" cy="31699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一、数据总览</a:t>
            </a:r>
            <a:endParaRPr lang="zh-CN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15" y="1436370"/>
            <a:ext cx="7616190" cy="3611245"/>
          </a:xfrm>
          <a:prstGeom prst="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110" y="2679065"/>
            <a:ext cx="8119745" cy="39014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2760" y="933450"/>
            <a:ext cx="9566910" cy="2768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登录后，点击监控报表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，进入图示的报表界面。</a:t>
            </a:r>
            <a:endParaRPr kumimoji="0" lang="zh-CN" sz="20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4279900" y="2277110"/>
            <a:ext cx="4480560" cy="188658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8882380" y="1436370"/>
            <a:ext cx="2520315" cy="34855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主要报表包括：工单报表、呼叫中心报表、质检（需开通）、短信记录、IM报表、业务记录报表、客户报表、员工监控及操作日志。</a:t>
            </a:r>
            <a:endParaRPr kumimoji="0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二、工单报表</a:t>
            </a:r>
            <a:endParaRPr lang="zh-CN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6790"/>
            <a:ext cx="8853805" cy="4382770"/>
          </a:xfrm>
          <a:prstGeom prst="rect">
            <a:avLst/>
          </a:prstGeom>
        </p:spPr>
      </p:pic>
      <p:pic>
        <p:nvPicPr>
          <p:cNvPr id="6" name="图片 5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210" y="3863975"/>
            <a:ext cx="6164580" cy="26530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8615" y="1132205"/>
            <a:ext cx="3803015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点选工单报表（新）</a:t>
            </a:r>
            <a:endParaRPr kumimoji="0" sz="20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19475" y="1738630"/>
            <a:ext cx="201549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时</a:t>
            </a: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间筛选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02470" y="3945255"/>
            <a:ext cx="2132330" cy="6229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</a:t>
            </a: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报表中不理解的数据含义，均可点击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响应数据</a:t>
            </a: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旁的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绿色</a:t>
            </a: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？查看说明</a:t>
            </a:r>
            <a:endParaRPr kumimoji="0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H="1">
            <a:off x="3143250" y="2026920"/>
            <a:ext cx="634365" cy="111442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cxnSp>
        <p:nvCxnSpPr>
          <p:cNvPr id="3" name="直接箭头连接符 2"/>
          <p:cNvCxnSpPr/>
          <p:nvPr/>
        </p:nvCxnSpPr>
        <p:spPr>
          <a:xfrm flipH="1" flipV="1">
            <a:off x="2999105" y="4005580"/>
            <a:ext cx="6553200" cy="1479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二、工单报表</a:t>
            </a:r>
            <a:r>
              <a:rPr lang="en-US" altLang="zh-CN"/>
              <a:t>--</a:t>
            </a:r>
            <a:r>
              <a:rPr lang="zh-CN" altLang="en-US"/>
              <a:t>整体报表</a:t>
            </a:r>
            <a:endParaRPr lang="zh-CN" altLang="en-US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100" y="1072515"/>
            <a:ext cx="5743575" cy="2929890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20" y="3549650"/>
            <a:ext cx="6529705" cy="31076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17080" y="4541520"/>
            <a:ext cx="4302125" cy="193865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所有数据均可导出、订阅。订阅是指设置时间、邮箱后，可每天定时发送报表超链接给到管理者。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支持多种图表类型展示。整体报表中反应工单数量、响应时长、工单状态比、来源渠道比等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。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需</a:t>
            </a: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关注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的是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响应时长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，反馈贵司工单处理的响应速度。可使用工单处理时长功能进行自动反馈。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pic>
        <p:nvPicPr>
          <p:cNvPr id="6" name="图片 5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" y="893445"/>
            <a:ext cx="5819775" cy="2783840"/>
          </a:xfrm>
          <a:prstGeom prst="rect">
            <a:avLst/>
          </a:prstGeom>
        </p:spPr>
      </p:pic>
      <p:cxnSp>
        <p:nvCxnSpPr>
          <p:cNvPr id="2" name="直接箭头连接符 1"/>
          <p:cNvCxnSpPr/>
          <p:nvPr/>
        </p:nvCxnSpPr>
        <p:spPr>
          <a:xfrm flipH="1" flipV="1">
            <a:off x="5519420" y="1557020"/>
            <a:ext cx="1706880" cy="293497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二、工单报表</a:t>
            </a:r>
            <a:r>
              <a:rPr lang="en-US" altLang="zh-CN"/>
              <a:t>--</a:t>
            </a:r>
            <a:r>
              <a:rPr lang="zh-CN" altLang="en-US"/>
              <a:t>客服报表</a:t>
            </a:r>
            <a:endParaRPr lang="zh-CN" altLang="en-US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" name="图片 1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005" y="1632585"/>
            <a:ext cx="8089900" cy="475742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9597390" y="3255645"/>
            <a:ext cx="839470" cy="381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6" name="文本框 5"/>
          <p:cNvSpPr txBox="1"/>
          <p:nvPr/>
        </p:nvSpPr>
        <p:spPr>
          <a:xfrm>
            <a:off x="10436860" y="3150235"/>
            <a:ext cx="1131570" cy="14541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1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Udesk报表中涉及多列的数据，，均可点击此齿轮键，点选需要展示的列数据</a:t>
            </a:r>
            <a:endParaRPr kumimoji="0" lang="en-US" alt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5119370" y="1485265"/>
            <a:ext cx="1696720" cy="88963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8" name="文本框 7"/>
          <p:cNvSpPr txBox="1"/>
          <p:nvPr/>
        </p:nvSpPr>
        <p:spPr>
          <a:xfrm>
            <a:off x="6480810" y="1202055"/>
            <a:ext cx="127127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人员筛选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9235" y="923925"/>
            <a:ext cx="493014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支持按客服组别、个人查看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861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呼叫监控</a:t>
            </a:r>
            <a:endParaRPr lang="zh-CN" altLang="en-US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" name="图片 1" descr="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320" y="1477645"/>
            <a:ext cx="9104630" cy="42983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9235" y="923925"/>
            <a:ext cx="5615940" cy="5537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20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呼叫中心报表包含监控、通话记录、报表、质检（人工抽检）、案例组等</a:t>
            </a:r>
            <a:endParaRPr kumimoji="0" lang="zh-CN" sz="20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H="1" flipV="1">
            <a:off x="1343025" y="1917065"/>
            <a:ext cx="2653030" cy="37846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6" name="文本框 5"/>
          <p:cNvSpPr txBox="1"/>
          <p:nvPr/>
        </p:nvSpPr>
        <p:spPr>
          <a:xfrm>
            <a:off x="299085" y="1828165"/>
            <a:ext cx="1043940" cy="65836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展示今日的呼入呼出数据、坐席监控（状态时长、强制下线、调整状态等）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8936355" y="2277110"/>
            <a:ext cx="1911985" cy="36576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10844530" y="1967230"/>
            <a:ext cx="1083945" cy="16617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若所有客服都正在通话中，则此时拨入的客户将处于排队状态。此处可查看排队的客户情况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三、</a:t>
            </a:r>
            <a:endParaRPr lang="zh-CN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标题 1"/>
          <p:cNvSpPr txBox="1">
            <a:spLocks noGrp="1"/>
          </p:cNvSpPr>
          <p:nvPr/>
        </p:nvSpPr>
        <p:spPr>
          <a:xfrm>
            <a:off x="388618" y="127000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通话记录</a:t>
            </a:r>
            <a:endParaRPr lang="zh-CN" altLang="en-US"/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" y="1591310"/>
            <a:ext cx="9203055" cy="4191635"/>
          </a:xfrm>
          <a:prstGeom prst="rect">
            <a:avLst/>
          </a:prstGeom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645" y="2491740"/>
            <a:ext cx="1387475" cy="3472180"/>
          </a:xfrm>
          <a:prstGeom prst="rect">
            <a:avLst/>
          </a:prstGeom>
        </p:spPr>
      </p:pic>
      <p:pic>
        <p:nvPicPr>
          <p:cNvPr id="5" name="图片 4" descr="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5795" y="2581910"/>
            <a:ext cx="1188085" cy="43167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01530" y="1440180"/>
            <a:ext cx="2011045" cy="18256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8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可自定义筛选条件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。包括时间、客户名称、客服个人、通话类型、通话结果、通话评价等维度。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800" b="1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支持录音批量下载与通话记录导出</a:t>
            </a:r>
            <a:endParaRPr kumimoji="0" lang="zh-CN" sz="1800" b="1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1531620" y="1485265"/>
            <a:ext cx="1179830" cy="123761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8" name="文本框 7"/>
          <p:cNvSpPr txBox="1"/>
          <p:nvPr/>
        </p:nvSpPr>
        <p:spPr>
          <a:xfrm>
            <a:off x="1928495" y="1182370"/>
            <a:ext cx="3667760" cy="7740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点击更多可查看其他维度筛选条</a:t>
            </a:r>
            <a:endParaRPr kumimoji="0" lang="zh-CN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标题 1"/>
          <p:cNvSpPr txBox="1">
            <a:spLocks noGrp="1"/>
          </p:cNvSpPr>
          <p:nvPr>
            <p:ph type="title" idx="4294967295"/>
          </p:nvPr>
        </p:nvSpPr>
        <p:spPr>
          <a:xfrm>
            <a:off x="380998" y="127000"/>
            <a:ext cx="11431096" cy="945514"/>
          </a:xfrm>
          <a:prstGeom prst="rect">
            <a:avLst/>
          </a:prstGeom>
        </p:spPr>
        <p:txBody>
          <a:bodyPr/>
          <a:lstStyle/>
          <a:p>
            <a:r>
              <a:rPr lang="zh-CN"/>
              <a:t>三、</a:t>
            </a:r>
            <a:endParaRPr lang="zh-CN"/>
          </a:p>
        </p:txBody>
      </p:sp>
      <p:sp>
        <p:nvSpPr>
          <p:cNvPr id="112" name="组合 1"/>
          <p:cNvSpPr/>
          <p:nvPr/>
        </p:nvSpPr>
        <p:spPr>
          <a:xfrm>
            <a:off x="-2" y="409333"/>
            <a:ext cx="2491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  <p:pic>
        <p:nvPicPr>
          <p:cNvPr id="113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5335" y="409253"/>
            <a:ext cx="1654983" cy="38100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标题 1"/>
          <p:cNvSpPr txBox="1">
            <a:spLocks noGrp="1"/>
          </p:cNvSpPr>
          <p:nvPr/>
        </p:nvSpPr>
        <p:spPr>
          <a:xfrm>
            <a:off x="388618" y="127000"/>
            <a:ext cx="11431096" cy="94551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800" b="0" i="0" u="none" strike="noStrike" cap="none" spc="0" baseline="0">
                <a:ln>
                  <a:noFill/>
                </a:ln>
                <a:solidFill>
                  <a:srgbClr val="35507B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9pPr>
          </a:lstStyle>
          <a:p>
            <a:r>
              <a:rPr lang="zh-CN"/>
              <a:t>三、呼叫中心报表</a:t>
            </a:r>
            <a:r>
              <a:rPr lang="en-US" altLang="zh-CN"/>
              <a:t>--</a:t>
            </a:r>
            <a:r>
              <a:rPr lang="zh-CN" altLang="en-US"/>
              <a:t>通话记录</a:t>
            </a:r>
            <a:endParaRPr lang="zh-CN" altLang="en-US"/>
          </a:p>
        </p:txBody>
      </p:sp>
      <p:pic>
        <p:nvPicPr>
          <p:cNvPr id="7" name="图片 6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" y="1223010"/>
            <a:ext cx="8160385" cy="3675380"/>
          </a:xfrm>
          <a:prstGeom prst="rect">
            <a:avLst/>
          </a:prstGeom>
        </p:spPr>
      </p:pic>
      <p:pic>
        <p:nvPicPr>
          <p:cNvPr id="8" name="图片 7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135" y="4898390"/>
            <a:ext cx="5706110" cy="17646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100185" y="1351280"/>
            <a:ext cx="1882140" cy="311594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点击任意一通通话，可查看通话详情。包括时长、归属地、通话类型、通话录音（点击绿色播放键可播放，默认保存时长为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30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天，超过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30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天的录音为灰色，不可播放</a:t>
            </a:r>
            <a:r>
              <a:rPr kumimoji="0" 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）、</a:t>
            </a:r>
            <a:r>
              <a:rPr kumimoji="0" lang="en-US" altLang="zh-CN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IVR</a:t>
            </a: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路由进入节点（对应组别）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支持在右侧重新编辑业务记录、新建、编辑工单等</a:t>
            </a:r>
            <a:endParaRPr kumimoji="0" lang="zh-CN" altLang="en-US" sz="15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3647440" y="2295525"/>
            <a:ext cx="5347970" cy="199771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cxnSp>
        <p:nvCxnSpPr>
          <p:cNvPr id="12" name="直接箭头连接符 11"/>
          <p:cNvCxnSpPr/>
          <p:nvPr/>
        </p:nvCxnSpPr>
        <p:spPr>
          <a:xfrm flipH="1">
            <a:off x="3791585" y="3338830"/>
            <a:ext cx="5224145" cy="196278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2120</Words>
  <Application>WPS 演示</Application>
  <PresentationFormat>自定义</PresentationFormat>
  <Paragraphs>184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黑体</vt:lpstr>
      <vt:lpstr>微软雅黑</vt:lpstr>
      <vt:lpstr>Arial</vt:lpstr>
      <vt:lpstr>Arial Unicode MS</vt:lpstr>
      <vt:lpstr>Calibri</vt:lpstr>
      <vt:lpstr>Office 主题</vt:lpstr>
      <vt:lpstr>PowerPoint 演示文稿</vt:lpstr>
      <vt:lpstr>数据报表指引</vt:lpstr>
      <vt:lpstr>一、数据总览</vt:lpstr>
      <vt:lpstr>二、工单报表</vt:lpstr>
      <vt:lpstr>二、工单报表--整体报表</vt:lpstr>
      <vt:lpstr>二、工单报表--客服报表</vt:lpstr>
      <vt:lpstr>三、呼叫中心报表--呼叫监控</vt:lpstr>
      <vt:lpstr>三、</vt:lpstr>
      <vt:lpstr>三、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管理员</dc:creator>
  <cp:lastModifiedBy>79104</cp:lastModifiedBy>
  <cp:revision>116</cp:revision>
  <dcterms:created xsi:type="dcterms:W3CDTF">2018-10-26T06:37:00Z</dcterms:created>
  <dcterms:modified xsi:type="dcterms:W3CDTF">2019-11-19T13:14:44Z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  <property fmtid="{D5CDD505-2E9C-101B-9397-08002B2CF9AE}" pid="3" name="KSORubyTemplateID">
    <vt:lpwstr>13</vt:lpwstr>
  </property>
</Properties>
</file>