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31"/>
  </p:notesMasterIdLst>
  <p:sldIdLst>
    <p:sldId id="490" r:id="rId3"/>
    <p:sldId id="501" r:id="rId4"/>
    <p:sldId id="511" r:id="rId5"/>
    <p:sldId id="542" r:id="rId6"/>
    <p:sldId id="551" r:id="rId7"/>
    <p:sldId id="552" r:id="rId8"/>
    <p:sldId id="504" r:id="rId9"/>
    <p:sldId id="512" r:id="rId10"/>
    <p:sldId id="571" r:id="rId11"/>
    <p:sldId id="588" r:id="rId12"/>
    <p:sldId id="513" r:id="rId13"/>
    <p:sldId id="572" r:id="rId14"/>
    <p:sldId id="586" r:id="rId15"/>
    <p:sldId id="589" r:id="rId16"/>
    <p:sldId id="590" r:id="rId17"/>
    <p:sldId id="573" r:id="rId18"/>
    <p:sldId id="574" r:id="rId19"/>
    <p:sldId id="580" r:id="rId20"/>
    <p:sldId id="581" r:id="rId21"/>
    <p:sldId id="582" r:id="rId22"/>
    <p:sldId id="583" r:id="rId23"/>
    <p:sldId id="584" r:id="rId24"/>
    <p:sldId id="575" r:id="rId25"/>
    <p:sldId id="576" r:id="rId26"/>
    <p:sldId id="577" r:id="rId27"/>
    <p:sldId id="591" r:id="rId28"/>
    <p:sldId id="507" r:id="rId29"/>
    <p:sldId id="578" r:id="rId30"/>
  </p:sldIdLst>
  <p:sldSz cx="12192000" cy="6858000"/>
  <p:notesSz cx="6858000" cy="9144000"/>
  <p:custDataLst>
    <p:tags r:id="rId32"/>
  </p:custDataLst>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1pPr>
    <a:lvl2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2pPr>
    <a:lvl3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3pPr>
    <a:lvl4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4pPr>
    <a:lvl5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5pPr>
    <a:lvl6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6pPr>
    <a:lvl7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7pPr>
    <a:lvl8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8pPr>
    <a:lvl9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lvl9pPr>
  </p:defaultTextStyle>
  <p:extLst>
    <p:ext uri="{EFAFB233-063F-42B5-8137-9DF3F51BA10A}">
      <p15:sldGuideLst xmlns:p15="http://schemas.microsoft.com/office/powerpoint/2012/main">
        <p15:guide id="1" orient="horz" pos="663" userDrawn="1">
          <p15:clr>
            <a:srgbClr val="A4A3A4"/>
          </p15:clr>
        </p15:guide>
        <p15:guide id="2" pos="257" userDrawn="1">
          <p15:clr>
            <a:srgbClr val="A4A3A4"/>
          </p15:clr>
        </p15:guide>
        <p15:guide id="3" pos="3840" userDrawn="1">
          <p15:clr>
            <a:srgbClr val="A4A3A4"/>
          </p15:clr>
        </p15:guide>
        <p15:guide id="4" orient="horz" pos="3475" userDrawn="1">
          <p15:clr>
            <a:srgbClr val="A4A3A4"/>
          </p15:clr>
        </p15:guide>
        <p15:guide id="5" pos="7423" userDrawn="1">
          <p15:clr>
            <a:srgbClr val="A4A3A4"/>
          </p15:clr>
        </p15:guide>
        <p15:guide id="6" orient="horz" pos="13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85E"/>
    <a:srgbClr val="5B9BD5"/>
    <a:srgbClr val="FFC000"/>
    <a:srgbClr val="ED7D31"/>
    <a:srgbClr val="A5A5A5"/>
    <a:srgbClr val="40D8BA"/>
    <a:srgbClr val="35507B"/>
    <a:srgbClr val="50607E"/>
    <a:srgbClr val="3D5E8B"/>
    <a:srgbClr val="6180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4C3C2611-4C71-4FC5-86AE-919BDF0F9419}" styleName="">
    <a:wholeTbl>
      <a:tcTxStyle>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Style>
        <a:tcBdr/>
        <a:fill>
          <a:solidFill>
            <a:srgbClr val="E9EFF7"/>
          </a:solidFill>
        </a:fill>
      </a:tcStyle>
    </a:band2H>
    <a:firstCol>
      <a:tcTxStyle b="on">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76" autoAdjust="0"/>
    <p:restoredTop sz="91639" autoAdjust="0"/>
  </p:normalViewPr>
  <p:slideViewPr>
    <p:cSldViewPr>
      <p:cViewPr varScale="1">
        <p:scale>
          <a:sx n="75" d="100"/>
          <a:sy n="75" d="100"/>
        </p:scale>
        <p:origin x="219" y="42"/>
      </p:cViewPr>
      <p:guideLst>
        <p:guide orient="horz" pos="663"/>
        <p:guide pos="257"/>
        <p:guide pos="3840"/>
        <p:guide orient="horz" pos="3475"/>
        <p:guide pos="7423"/>
        <p:guide orient="horz" pos="1389"/>
      </p:guideLst>
    </p:cSldViewPr>
  </p:slideViewPr>
  <p:outlineViewPr>
    <p:cViewPr>
      <p:scale>
        <a:sx n="33" d="100"/>
        <a:sy n="33" d="100"/>
      </p:scale>
      <p:origin x="0" y="-531"/>
    </p:cViewPr>
  </p:outlineViewPr>
  <p:notesTextViewPr>
    <p:cViewPr>
      <p:scale>
        <a:sx n="100" d="100"/>
        <a:sy n="100" d="100"/>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 name="Shape 104"/>
          <p:cNvSpPr>
            <a:spLocks noGrp="1" noRot="1" noChangeAspect="1"/>
          </p:cNvSpPr>
          <p:nvPr>
            <p:ph type="sldImg"/>
          </p:nvPr>
        </p:nvSpPr>
        <p:spPr>
          <a:xfrm>
            <a:off x="1143000" y="685800"/>
            <a:ext cx="4572000" cy="3429000"/>
          </a:xfrm>
          <a:prstGeom prst="rect">
            <a:avLst/>
          </a:prstGeom>
        </p:spPr>
        <p:txBody>
          <a:bodyPr/>
          <a:lstStyle/>
          <a:p>
            <a:endParaRPr/>
          </a:p>
        </p:txBody>
      </p:sp>
      <p:sp>
        <p:nvSpPr>
          <p:cNvPr id="105" name="Shape 10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00902332"/>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panose="020F0502020204030204"/>
      </a:defRPr>
    </a:lvl1pPr>
    <a:lvl2pPr indent="228600" latinLnBrk="0">
      <a:defRPr sz="1200">
        <a:latin typeface="+mj-lt"/>
        <a:ea typeface="+mj-ea"/>
        <a:cs typeface="+mj-cs"/>
        <a:sym typeface="Calibri" panose="020F0502020204030204"/>
      </a:defRPr>
    </a:lvl2pPr>
    <a:lvl3pPr indent="457200" latinLnBrk="0">
      <a:defRPr sz="1200">
        <a:latin typeface="+mj-lt"/>
        <a:ea typeface="+mj-ea"/>
        <a:cs typeface="+mj-cs"/>
        <a:sym typeface="Calibri" panose="020F0502020204030204"/>
      </a:defRPr>
    </a:lvl3pPr>
    <a:lvl4pPr indent="685800" latinLnBrk="0">
      <a:defRPr sz="1200">
        <a:latin typeface="+mj-lt"/>
        <a:ea typeface="+mj-ea"/>
        <a:cs typeface="+mj-cs"/>
        <a:sym typeface="Calibri" panose="020F0502020204030204"/>
      </a:defRPr>
    </a:lvl4pPr>
    <a:lvl5pPr indent="914400" latinLnBrk="0">
      <a:defRPr sz="1200">
        <a:latin typeface="+mj-lt"/>
        <a:ea typeface="+mj-ea"/>
        <a:cs typeface="+mj-cs"/>
        <a:sym typeface="Calibri" panose="020F0502020204030204"/>
      </a:defRPr>
    </a:lvl5pPr>
    <a:lvl6pPr indent="1143000" latinLnBrk="0">
      <a:defRPr sz="1200">
        <a:latin typeface="+mj-lt"/>
        <a:ea typeface="+mj-ea"/>
        <a:cs typeface="+mj-cs"/>
        <a:sym typeface="Calibri" panose="020F0502020204030204"/>
      </a:defRPr>
    </a:lvl6pPr>
    <a:lvl7pPr indent="1371600" latinLnBrk="0">
      <a:defRPr sz="1200">
        <a:latin typeface="+mj-lt"/>
        <a:ea typeface="+mj-ea"/>
        <a:cs typeface="+mj-cs"/>
        <a:sym typeface="Calibri" panose="020F0502020204030204"/>
      </a:defRPr>
    </a:lvl7pPr>
    <a:lvl8pPr indent="1600200" latinLnBrk="0">
      <a:defRPr sz="1200">
        <a:latin typeface="+mj-lt"/>
        <a:ea typeface="+mj-ea"/>
        <a:cs typeface="+mj-cs"/>
        <a:sym typeface="Calibri" panose="020F0502020204030204"/>
      </a:defRPr>
    </a:lvl8pPr>
    <a:lvl9pPr indent="1828800" latinLnBrk="0">
      <a:defRPr sz="1200">
        <a:latin typeface="+mj-lt"/>
        <a:ea typeface="+mj-ea"/>
        <a:cs typeface="+mj-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dirty="0"/>
          </a:p>
        </p:txBody>
      </p:sp>
      <p:sp>
        <p:nvSpPr>
          <p:cNvPr id="11268" name="灯片编号占位符 3"/>
          <p:cNvSpPr>
            <a:spLocks noGrp="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幼圆" panose="02010509060101010101" pitchFamily="49" charset="-122"/>
              </a:defRPr>
            </a:lvl1pPr>
            <a:lvl2pPr marL="742950" indent="-285750">
              <a:defRPr>
                <a:solidFill>
                  <a:schemeClr val="tx1"/>
                </a:solidFill>
                <a:latin typeface="Calibri" panose="020F0502020204030204" pitchFamily="34" charset="0"/>
                <a:ea typeface="幼圆" panose="02010509060101010101" pitchFamily="49" charset="-122"/>
              </a:defRPr>
            </a:lvl2pPr>
            <a:lvl3pPr marL="1143000" indent="-228600">
              <a:defRPr>
                <a:solidFill>
                  <a:schemeClr val="tx1"/>
                </a:solidFill>
                <a:latin typeface="Calibri" panose="020F0502020204030204" pitchFamily="34" charset="0"/>
                <a:ea typeface="幼圆" panose="02010509060101010101" pitchFamily="49" charset="-122"/>
              </a:defRPr>
            </a:lvl3pPr>
            <a:lvl4pPr marL="1600200" indent="-228600">
              <a:defRPr>
                <a:solidFill>
                  <a:schemeClr val="tx1"/>
                </a:solidFill>
                <a:latin typeface="Calibri" panose="020F0502020204030204" pitchFamily="34" charset="0"/>
                <a:ea typeface="幼圆" panose="02010509060101010101" pitchFamily="49" charset="-122"/>
              </a:defRPr>
            </a:lvl4pPr>
            <a:lvl5pPr marL="2057400" indent="-228600">
              <a:defRPr>
                <a:solidFill>
                  <a:schemeClr val="tx1"/>
                </a:solidFill>
                <a:latin typeface="Calibri" panose="020F0502020204030204" pitchFamily="34" charset="0"/>
                <a:ea typeface="幼圆" panose="02010509060101010101" pitchFamily="49" charset="-122"/>
              </a:defRPr>
            </a:lvl5pPr>
            <a:lvl6pPr marL="25146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6pPr>
            <a:lvl7pPr marL="29718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7pPr>
            <a:lvl8pPr marL="34290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8pPr>
            <a:lvl9pPr marL="38862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9pPr>
          </a:lstStyle>
          <a:p>
            <a:pPr fontAlgn="base">
              <a:spcBef>
                <a:spcPct val="0"/>
              </a:spcBef>
              <a:spcAft>
                <a:spcPct val="0"/>
              </a:spcAft>
            </a:pPr>
            <a:fld id="{8EEB7819-16B8-45AB-83B6-5D5E52D32E3A}" type="slidenum">
              <a:rPr lang="zh-CN" altLang="en-US">
                <a:ea typeface="宋体" panose="02010600030101010101" pitchFamily="2" charset="-122"/>
              </a:rPr>
              <a:pPr fontAlgn="base">
                <a:spcBef>
                  <a:spcPct val="0"/>
                </a:spcBef>
                <a:spcAft>
                  <a:spcPct val="0"/>
                </a:spcAft>
              </a:pPr>
              <a:t>2</a:t>
            </a:fld>
            <a:endParaRPr lang="zh-CN" altLang="en-US">
              <a:ea typeface="宋体" panose="02010600030101010101" pitchFamily="2" charset="-122"/>
            </a:endParaRPr>
          </a:p>
        </p:txBody>
      </p:sp>
    </p:spTree>
    <p:extLst>
      <p:ext uri="{BB962C8B-B14F-4D97-AF65-F5344CB8AC3E}">
        <p14:creationId xmlns:p14="http://schemas.microsoft.com/office/powerpoint/2010/main" val="3689390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192256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62211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76372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155926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209914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599467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743570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8062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383D8F4F-8395-45DF-887F-742216C06BFD}"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27</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34324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846316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239007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053993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172752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23111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26179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12250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85937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4"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a:xfrm>
            <a:off x="9845374" y="6404294"/>
            <a:ext cx="273652" cy="269237"/>
          </a:xfrm>
          <a:prstGeom prst="rect">
            <a:avLst/>
          </a:prstGeom>
        </p:spPr>
        <p:txBody>
          <a:bodyPr/>
          <a:lstStyle/>
          <a:p>
            <a:endParaRPr lang="en-US" altLang="zh-CN" dirty="0"/>
          </a:p>
        </p:txBody>
      </p:sp>
      <p:sp>
        <p:nvSpPr>
          <p:cNvPr id="5"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solidFill>
                <a:srgbClr val="FFFFFF"/>
              </a:solidFill>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41287137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90" name="正文级别 1…"/>
          <p:cNvSpPr txBox="1">
            <a:spLocks noGrp="1"/>
          </p:cNvSpPr>
          <p:nvPr>
            <p:ph type="body" idx="1" hasCustomPrompt="1"/>
          </p:nvPr>
        </p:nvSpPr>
        <p:spPr>
          <a:xfrm>
            <a:off x="838200" y="551542"/>
            <a:ext cx="10515600" cy="5558974"/>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1"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5"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solidFill>
                <a:srgbClr val="FFFFFF"/>
              </a:solidFill>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5628117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hasCustomPrompt="1"/>
          </p:nvPr>
        </p:nvSpPr>
        <p:spPr>
          <a:xfrm>
            <a:off x="1524000" y="1854199"/>
            <a:ext cx="9144000" cy="1655767"/>
          </a:xfrm>
          <a:prstGeom prst="rect">
            <a:avLst/>
          </a:prstGeom>
        </p:spPr>
        <p:txBody>
          <a:bodyPr anchor="b"/>
          <a:lstStyle>
            <a:lvl1pPr algn="ctr">
              <a:defRPr sz="7200">
                <a:solidFill>
                  <a:srgbClr val="000000"/>
                </a:solidFill>
                <a:latin typeface="Arial" panose="020B0604020202020204"/>
                <a:ea typeface="Arial" panose="020B0604020202020204"/>
                <a:cs typeface="Arial" panose="020B0604020202020204"/>
                <a:sym typeface="Arial" panose="020B0604020202020204"/>
              </a:defRPr>
            </a:lvl1pPr>
          </a:lstStyle>
          <a:p>
            <a:r>
              <a:t>标题文本</a:t>
            </a:r>
          </a:p>
        </p:txBody>
      </p:sp>
      <p:sp>
        <p:nvSpPr>
          <p:cNvPr id="12" name="正文级别 1…"/>
          <p:cNvSpPr txBox="1">
            <a:spLocks noGrp="1"/>
          </p:cNvSpPr>
          <p:nvPr>
            <p:ph type="body" sz="quarter" idx="1" hasCustomPrompt="1"/>
          </p:nvPr>
        </p:nvSpPr>
        <p:spPr>
          <a:xfrm>
            <a:off x="1524000" y="3602037"/>
            <a:ext cx="9144000" cy="1655766"/>
          </a:xfrm>
          <a:prstGeom prst="rect">
            <a:avLst/>
          </a:prstGeom>
        </p:spPr>
        <p:txBody>
          <a:bodyPr/>
          <a:lstStyle>
            <a:lvl1pPr marL="0" indent="0" algn="ctr">
              <a:buSzTx/>
              <a:buFontTx/>
              <a:buNone/>
              <a:defRPr sz="1800"/>
            </a:lvl1pPr>
            <a:lvl2pPr marL="0" indent="0" algn="ctr">
              <a:buSzTx/>
              <a:buFontTx/>
              <a:buNone/>
              <a:defRPr sz="1800"/>
            </a:lvl2pPr>
            <a:lvl3pPr marL="0" indent="0" algn="ctr">
              <a:buSzTx/>
              <a:buFontTx/>
              <a:buNone/>
              <a:defRPr sz="1800"/>
            </a:lvl3pPr>
            <a:lvl4pPr marL="0" indent="0" algn="ctr">
              <a:buSzTx/>
              <a:buFontTx/>
              <a:buNone/>
              <a:defRPr sz="1800"/>
            </a:lvl4pPr>
            <a:lvl5pPr marL="0" indent="0" algn="ctr">
              <a:buSzTx/>
              <a:buFontTx/>
              <a:buNone/>
              <a:defRPr sz="18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xfrm>
            <a:off x="12543522" y="3789040"/>
            <a:ext cx="273652" cy="269237"/>
          </a:xfrm>
          <a:prstGeom prst="rect">
            <a:avLst/>
          </a:prstGeom>
        </p:spPr>
        <p:txBody>
          <a:bodyPr/>
          <a:lstStyle/>
          <a:p>
            <a:endParaRPr dirty="0"/>
          </a:p>
        </p:txBody>
      </p:sp>
      <p:sp>
        <p:nvSpPr>
          <p:cNvPr id="6"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solidFill>
                <a:srgbClr val="FFFFFF"/>
              </a:solidFill>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74628253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8"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4"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solidFill>
                <a:srgbClr val="FFFFFF"/>
              </a:solidFill>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59640831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hasCustomPrompt="1"/>
          </p:nvPr>
        </p:nvSpPr>
        <p:spPr/>
        <p:txBody>
          <a:bodyPr/>
          <a:lstStyle/>
          <a:p>
            <a:r>
              <a:rPr lang="en-US" noProof="1"/>
              <a:t>Title</a:t>
            </a:r>
          </a:p>
        </p:txBody>
      </p:sp>
      <p:sp>
        <p:nvSpPr>
          <p:cNvPr id="3" name="Text 2"/>
          <p:cNvSpPr>
            <a:spLocks noGrp="1"/>
          </p:cNvSpPr>
          <p:nvPr>
            <p:ph type="body" idx="1" hasCustomPrompt="1"/>
          </p:nvPr>
        </p:nvSpPr>
        <p:spPr/>
        <p:txBody>
          <a:bodyPr/>
          <a:lstStyle/>
          <a:p>
            <a:pPr lvl="0"/>
            <a:r>
              <a:rPr lang="en-US" noProof="1"/>
              <a:t>Text</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Date 3"/>
          <p:cNvSpPr>
            <a:spLocks noGrp="1"/>
          </p:cNvSpPr>
          <p:nvPr>
            <p:ph type="dt" sz="half" idx="10"/>
          </p:nvPr>
        </p:nvSpPr>
        <p:spPr/>
        <p:txBody>
          <a:bodyPr/>
          <a:lstStyle>
            <a:lvl1pPr>
              <a:defRPr/>
            </a:lvl1pPr>
          </a:lstStyle>
          <a:p>
            <a:pPr>
              <a:defRPr/>
            </a:pPr>
            <a:fld id="{5E03F680-708D-421D-B57C-257142115B30}" type="datetime1">
              <a:rPr lang="zh-CN" altLang="en-US" smtClean="0"/>
              <a:pPr>
                <a:defRPr/>
              </a:pPr>
              <a:t>2020/2/21</a:t>
            </a:fld>
            <a:endParaRPr lang="en-US"/>
          </a:p>
        </p:txBody>
      </p:sp>
      <p:sp>
        <p:nvSpPr>
          <p:cNvPr id="5" name="Footer 4"/>
          <p:cNvSpPr>
            <a:spLocks noGrp="1"/>
          </p:cNvSpPr>
          <p:nvPr>
            <p:ph type="ftr" sz="quarter" idx="11"/>
          </p:nvPr>
        </p:nvSpPr>
        <p:spPr/>
        <p:txBody>
          <a:bodyPr/>
          <a:lstStyle>
            <a:lvl1pPr>
              <a:defRPr/>
            </a:lvl1pPr>
          </a:lstStyle>
          <a:p>
            <a:pPr>
              <a:defRPr/>
            </a:pPr>
            <a:endParaRPr lang="en-US"/>
          </a:p>
        </p:txBody>
      </p:sp>
      <p:sp>
        <p:nvSpPr>
          <p:cNvPr id="6" name="Slide number 5"/>
          <p:cNvSpPr>
            <a:spLocks noGrp="1"/>
          </p:cNvSpPr>
          <p:nvPr>
            <p:ph type="sldNum" sz="quarter" idx="12"/>
          </p:nvPr>
        </p:nvSpPr>
        <p:spPr/>
        <p:txBody>
          <a:bodyPr/>
          <a:lstStyle>
            <a:lvl1pPr>
              <a:defRPr smtClean="0"/>
            </a:lvl1pPr>
          </a:lstStyle>
          <a:p>
            <a:pPr>
              <a:defRPr/>
            </a:pPr>
            <a:fld id="{628F4C45-1BDD-43C6-8E7F-958D0FB07ED1}" type="slidenum">
              <a:rPr lang="en-US"/>
              <a:pPr>
                <a:defRPr/>
              </a:pPr>
              <a:t>‹#›</a:t>
            </a:fld>
            <a:endParaRPr lang="en-US"/>
          </a:p>
        </p:txBody>
      </p:sp>
    </p:spTree>
    <p:extLst>
      <p:ext uri="{BB962C8B-B14F-4D97-AF65-F5344CB8AC3E}">
        <p14:creationId xmlns:p14="http://schemas.microsoft.com/office/powerpoint/2010/main" val="33828325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pic>
        <p:nvPicPr>
          <p:cNvPr id="12290" name="Picture 2" descr="C:\Users\Administrator\Desktop\背景.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63" y="14288"/>
            <a:ext cx="12182475" cy="682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5292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71" name="标题文本"/>
          <p:cNvSpPr txBox="1">
            <a:spLocks noGrp="1"/>
          </p:cNvSpPr>
          <p:nvPr>
            <p:ph type="title" hasCustomPrompt="1"/>
          </p:nvPr>
        </p:nvSpPr>
        <p:spPr>
          <a:xfrm>
            <a:off x="838200" y="713673"/>
            <a:ext cx="4681655" cy="1428161"/>
          </a:xfrm>
          <a:prstGeom prst="rect">
            <a:avLst/>
          </a:prstGeom>
        </p:spPr>
        <p:txBody>
          <a:bodyPr anchor="t"/>
          <a:lstStyle>
            <a:lvl1pPr>
              <a:defRPr sz="3600">
                <a:solidFill>
                  <a:srgbClr val="000000"/>
                </a:solidFill>
                <a:latin typeface="Arial" panose="020B0604020202020204"/>
                <a:ea typeface="Arial" panose="020B0604020202020204"/>
                <a:cs typeface="Arial" panose="020B0604020202020204"/>
                <a:sym typeface="Arial" panose="020B0604020202020204"/>
              </a:defRPr>
            </a:lvl1pPr>
          </a:lstStyle>
          <a:p>
            <a:r>
              <a:rPr dirty="0" err="1"/>
              <a:t>标题文本</a:t>
            </a:r>
            <a:endParaRPr dirty="0"/>
          </a:p>
        </p:txBody>
      </p:sp>
      <p:sp>
        <p:nvSpPr>
          <p:cNvPr id="72" name="图片占位符 2"/>
          <p:cNvSpPr>
            <a:spLocks noGrp="1"/>
          </p:cNvSpPr>
          <p:nvPr>
            <p:ph type="pic" sz="half" idx="13"/>
          </p:nvPr>
        </p:nvSpPr>
        <p:spPr>
          <a:xfrm>
            <a:off x="5642516" y="713673"/>
            <a:ext cx="5711884" cy="5403602"/>
          </a:xfrm>
          <a:prstGeom prst="rect">
            <a:avLst/>
          </a:prstGeom>
        </p:spPr>
        <p:txBody>
          <a:bodyPr lIns="91439" tIns="45719" rIns="91439" bIns="45719">
            <a:noAutofit/>
          </a:bodyPr>
          <a:lstStyle/>
          <a:p>
            <a:endParaRPr/>
          </a:p>
        </p:txBody>
      </p:sp>
      <p:sp>
        <p:nvSpPr>
          <p:cNvPr id="73" name="正文级别 1…"/>
          <p:cNvSpPr txBox="1">
            <a:spLocks noGrp="1"/>
          </p:cNvSpPr>
          <p:nvPr>
            <p:ph type="body" sz="half" idx="1" hasCustomPrompt="1"/>
          </p:nvPr>
        </p:nvSpPr>
        <p:spPr>
          <a:xfrm>
            <a:off x="838200" y="2313870"/>
            <a:ext cx="4681655" cy="3811591"/>
          </a:xfrm>
          <a:prstGeom prst="rect">
            <a:avLst/>
          </a:prstGeom>
        </p:spPr>
        <p:txBody>
          <a:bodyPr/>
          <a:lstStyle>
            <a:lvl1pPr marL="0" indent="0">
              <a:buSzTx/>
              <a:buFontTx/>
              <a:buNone/>
              <a:defRPr sz="1800"/>
            </a:lvl1pPr>
            <a:lvl2pPr marL="0" indent="0">
              <a:buSzTx/>
              <a:buFontTx/>
              <a:buNone/>
              <a:defRPr sz="1800"/>
            </a:lvl2pPr>
            <a:lvl3pPr marL="0" indent="0">
              <a:buSzTx/>
              <a:buFontTx/>
              <a:buNone/>
              <a:defRPr sz="1800"/>
            </a:lvl3pPr>
            <a:lvl4pPr marL="0" indent="0">
              <a:buSzTx/>
              <a:buFontTx/>
              <a:buNone/>
              <a:defRPr sz="1800"/>
            </a:lvl4pPr>
            <a:lvl5pPr marL="0" indent="0">
              <a:buSzTx/>
              <a:buFontTx/>
              <a:buNone/>
              <a:defRPr sz="1800"/>
            </a:lvl5pPr>
          </a:lstStyle>
          <a:p>
            <a:r>
              <a:t>正文级别 1</a:t>
            </a:r>
          </a:p>
          <a:p>
            <a:pPr lvl="1"/>
            <a:r>
              <a:t>正文级别 2</a:t>
            </a:r>
          </a:p>
          <a:p>
            <a:pPr lvl="2"/>
            <a:r>
              <a:t>正文级别 3</a:t>
            </a:r>
          </a:p>
          <a:p>
            <a:pPr lvl="3"/>
            <a:r>
              <a:t>正文级别 4</a:t>
            </a:r>
          </a:p>
          <a:p>
            <a:pPr lvl="4"/>
            <a:r>
              <a:t>正文级别 5</a:t>
            </a:r>
          </a:p>
        </p:txBody>
      </p:sp>
      <p:sp>
        <p:nvSpPr>
          <p:cNvPr id="74"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7"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竖排标题与文本">
    <p:spTree>
      <p:nvGrpSpPr>
        <p:cNvPr id="1" name=""/>
        <p:cNvGrpSpPr/>
        <p:nvPr/>
      </p:nvGrpSpPr>
      <p:grpSpPr>
        <a:xfrm>
          <a:off x="0" y="0"/>
          <a:ext cx="0" cy="0"/>
          <a:chOff x="0" y="0"/>
          <a:chExt cx="0" cy="0"/>
        </a:xfrm>
      </p:grpSpPr>
      <p:sp>
        <p:nvSpPr>
          <p:cNvPr id="83"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4"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a:xfrm>
            <a:off x="9845374" y="6404294"/>
            <a:ext cx="273652" cy="269237"/>
          </a:xfrm>
          <a:prstGeom prst="rect">
            <a:avLst/>
          </a:prstGeom>
        </p:spPr>
        <p:txBody>
          <a:bodyPr/>
          <a:lstStyle/>
          <a:p>
            <a:endParaRPr lang="en-US" altLang="zh-CN" dirty="0"/>
          </a:p>
        </p:txBody>
      </p:sp>
      <p:sp>
        <p:nvSpPr>
          <p:cNvPr id="5"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extLst>
      <p:ext uri="{BB962C8B-B14F-4D97-AF65-F5344CB8AC3E}">
        <p14:creationId xmlns:p14="http://schemas.microsoft.com/office/powerpoint/2010/main" val="12416476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90" name="正文级别 1…"/>
          <p:cNvSpPr txBox="1">
            <a:spLocks noGrp="1"/>
          </p:cNvSpPr>
          <p:nvPr>
            <p:ph type="body" idx="1" hasCustomPrompt="1"/>
          </p:nvPr>
        </p:nvSpPr>
        <p:spPr>
          <a:xfrm>
            <a:off x="838200" y="551542"/>
            <a:ext cx="10515600" cy="5558974"/>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1"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5"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hasCustomPrompt="1"/>
          </p:nvPr>
        </p:nvSpPr>
        <p:spPr>
          <a:xfrm>
            <a:off x="1524000" y="1854199"/>
            <a:ext cx="9144000" cy="1655767"/>
          </a:xfrm>
          <a:prstGeom prst="rect">
            <a:avLst/>
          </a:prstGeom>
        </p:spPr>
        <p:txBody>
          <a:bodyPr anchor="b"/>
          <a:lstStyle>
            <a:lvl1pPr algn="ctr">
              <a:defRPr sz="7200">
                <a:solidFill>
                  <a:srgbClr val="000000"/>
                </a:solidFill>
                <a:latin typeface="Arial" panose="020B0604020202020204"/>
                <a:ea typeface="Arial" panose="020B0604020202020204"/>
                <a:cs typeface="Arial" panose="020B0604020202020204"/>
                <a:sym typeface="Arial" panose="020B0604020202020204"/>
              </a:defRPr>
            </a:lvl1pPr>
          </a:lstStyle>
          <a:p>
            <a:r>
              <a:t>标题文本</a:t>
            </a:r>
          </a:p>
        </p:txBody>
      </p:sp>
      <p:sp>
        <p:nvSpPr>
          <p:cNvPr id="12" name="正文级别 1…"/>
          <p:cNvSpPr txBox="1">
            <a:spLocks noGrp="1"/>
          </p:cNvSpPr>
          <p:nvPr>
            <p:ph type="body" sz="quarter" idx="1" hasCustomPrompt="1"/>
          </p:nvPr>
        </p:nvSpPr>
        <p:spPr>
          <a:xfrm>
            <a:off x="1524000" y="3602037"/>
            <a:ext cx="9144000" cy="1655766"/>
          </a:xfrm>
          <a:prstGeom prst="rect">
            <a:avLst/>
          </a:prstGeom>
        </p:spPr>
        <p:txBody>
          <a:bodyPr/>
          <a:lstStyle>
            <a:lvl1pPr marL="0" indent="0" algn="ctr">
              <a:buSzTx/>
              <a:buFontTx/>
              <a:buNone/>
              <a:defRPr sz="1800"/>
            </a:lvl1pPr>
            <a:lvl2pPr marL="0" indent="0" algn="ctr">
              <a:buSzTx/>
              <a:buFontTx/>
              <a:buNone/>
              <a:defRPr sz="1800"/>
            </a:lvl2pPr>
            <a:lvl3pPr marL="0" indent="0" algn="ctr">
              <a:buSzTx/>
              <a:buFontTx/>
              <a:buNone/>
              <a:defRPr sz="1800"/>
            </a:lvl3pPr>
            <a:lvl4pPr marL="0" indent="0" algn="ctr">
              <a:buSzTx/>
              <a:buFontTx/>
              <a:buNone/>
              <a:defRPr sz="1800"/>
            </a:lvl4pPr>
            <a:lvl5pPr marL="0" indent="0" algn="ctr">
              <a:buSzTx/>
              <a:buFontTx/>
              <a:buNone/>
              <a:defRPr sz="18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xfrm>
            <a:off x="12543522" y="3789040"/>
            <a:ext cx="273652" cy="269237"/>
          </a:xfrm>
          <a:prstGeom prst="rect">
            <a:avLst/>
          </a:prstGeom>
        </p:spPr>
        <p:txBody>
          <a:bodyPr/>
          <a:lstStyle/>
          <a:p>
            <a:endParaRPr dirty="0"/>
          </a:p>
        </p:txBody>
      </p:sp>
      <p:sp>
        <p:nvSpPr>
          <p:cNvPr id="6"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extLst>
      <p:ext uri="{BB962C8B-B14F-4D97-AF65-F5344CB8AC3E}">
        <p14:creationId xmlns:p14="http://schemas.microsoft.com/office/powerpoint/2010/main" val="114438628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8"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4"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4"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solidFill>
                <a:srgbClr val="FFFFFF"/>
              </a:solidFill>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5435536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竖排标题与文本">
    <p:spTree>
      <p:nvGrpSpPr>
        <p:cNvPr id="1" name=""/>
        <p:cNvGrpSpPr/>
        <p:nvPr/>
      </p:nvGrpSpPr>
      <p:grpSpPr>
        <a:xfrm>
          <a:off x="0" y="0"/>
          <a:ext cx="0" cy="0"/>
          <a:chOff x="0" y="0"/>
          <a:chExt cx="0" cy="0"/>
        </a:xfrm>
      </p:grpSpPr>
      <p:sp>
        <p:nvSpPr>
          <p:cNvPr id="83" name="幻灯片编号"/>
          <p:cNvSpPr txBox="1">
            <a:spLocks noGrp="1"/>
          </p:cNvSpPr>
          <p:nvPr>
            <p:ph type="sldNum" sz="quarter" idx="2"/>
          </p:nvPr>
        </p:nvSpPr>
        <p:spPr>
          <a:xfrm>
            <a:off x="9845374" y="6404294"/>
            <a:ext cx="273652" cy="269237"/>
          </a:xfrm>
          <a:prstGeom prst="rect">
            <a:avLst/>
          </a:prstGeom>
        </p:spPr>
        <p:txBody>
          <a:bodyPr/>
          <a:lstStyle/>
          <a:p>
            <a:endParaRPr dirty="0"/>
          </a:p>
        </p:txBody>
      </p:sp>
      <p:sp>
        <p:nvSpPr>
          <p:cNvPr id="4" name="组合 1"/>
          <p:cNvSpPr/>
          <p:nvPr userDrawn="1"/>
        </p:nvSpPr>
        <p:spPr>
          <a:xfrm>
            <a:off x="-2" y="409333"/>
            <a:ext cx="312676" cy="381004"/>
          </a:xfrm>
          <a:prstGeom prst="rect">
            <a:avLst/>
          </a:prstGeom>
          <a:solidFill>
            <a:srgbClr val="35507B"/>
          </a:solidFill>
          <a:ln w="12700">
            <a:miter lim="400000"/>
          </a:ln>
        </p:spPr>
        <p:txBody>
          <a:bodyPr lIns="0" tIns="0" rIns="0" bIns="0" anchor="ctr"/>
          <a:lstStyle/>
          <a:p>
            <a:pPr algn="just">
              <a:lnSpc>
                <a:spcPct val="150000"/>
              </a:lnSpc>
              <a:defRPr sz="1500">
                <a:solidFill>
                  <a:srgbClr val="FFFFFF"/>
                </a:solidFill>
                <a:latin typeface="Arial" panose="020B0604020202020204"/>
                <a:ea typeface="Arial" panose="020B0604020202020204"/>
                <a:cs typeface="Arial" panose="020B0604020202020204"/>
                <a:sym typeface="Arial" panose="020B0604020202020204"/>
              </a:defRPr>
            </a:pPr>
            <a:endParaRPr>
              <a:solidFill>
                <a:srgbClr val="FFFFFF"/>
              </a:solidFill>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4190469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1.png"/><Relationship Id="rId4" Type="http://schemas.openxmlformats.org/officeDocument/2006/relationships/slideLayout" Target="../slideLayouts/slideLayout11.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标题文本"/>
          <p:cNvSpPr txBox="1">
            <a:spLocks noGrp="1"/>
          </p:cNvSpPr>
          <p:nvPr>
            <p:ph type="title"/>
          </p:nvPr>
        </p:nvSpPr>
        <p:spPr>
          <a:xfrm>
            <a:off x="383815" y="332656"/>
            <a:ext cx="9753601" cy="465138"/>
          </a:xfrm>
          <a:prstGeom prst="rect">
            <a:avLst/>
          </a:prstGeom>
          <a:ln w="12700">
            <a:miter lim="400000"/>
          </a:ln>
        </p:spPr>
        <p:txBody>
          <a:bodyPr lIns="45718" tIns="45718" rIns="45718" bIns="45718" anchor="ctr">
            <a:noAutofit/>
          </a:bodyPr>
          <a:lstStyle/>
          <a:p>
            <a:r>
              <a:rPr dirty="0" err="1"/>
              <a:t>标题文本</a:t>
            </a:r>
            <a:endParaRPr dirty="0"/>
          </a:p>
        </p:txBody>
      </p:sp>
      <p:sp>
        <p:nvSpPr>
          <p:cNvPr id="6" name="文本占位符 5"/>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p:txBody>
      </p:sp>
      <p:pic>
        <p:nvPicPr>
          <p:cNvPr id="4" name="图片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8196875" y="196781"/>
            <a:ext cx="3881081" cy="927963"/>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 id="2147483661" r:id="rId4"/>
    <p:sldLayoutId id="2147483658" r:id="rId5"/>
    <p:sldLayoutId id="2147483660" r:id="rId6"/>
    <p:sldLayoutId id="2147483659" r:id="rId7"/>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xStyles>
    <p:titleStyle>
      <a:lvl1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1pPr>
      <a:lvl2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2pPr>
      <a:lvl3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3pPr>
      <a:lvl4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4pPr>
      <a:lvl5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5pPr>
      <a:lvl6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6pPr>
      <a:lvl7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7pPr>
      <a:lvl8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8pPr>
      <a:lvl9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1pPr>
      <a:lvl2pPr marL="731520" marR="0" indent="-27432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2pPr>
      <a:lvl3pPr marL="1219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3pPr>
      <a:lvl4pPr marL="1676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4pPr>
      <a:lvl5pPr marL="21336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5pPr>
      <a:lvl6pPr marL="25908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6pPr>
      <a:lvl7pPr marL="30480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7pPr>
      <a:lvl8pPr marL="3505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8pPr>
      <a:lvl9pPr marL="3962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9pPr>
    </p:bodyStyle>
    <p:otherStyle>
      <a:lvl1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1pPr>
      <a:lvl2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2pPr>
      <a:lvl3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3pPr>
      <a:lvl4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4pPr>
      <a:lvl5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5pPr>
      <a:lvl6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6pPr>
      <a:lvl7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7pPr>
      <a:lvl8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8pPr>
      <a:lvl9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标题文本"/>
          <p:cNvSpPr txBox="1">
            <a:spLocks noGrp="1"/>
          </p:cNvSpPr>
          <p:nvPr>
            <p:ph type="title"/>
          </p:nvPr>
        </p:nvSpPr>
        <p:spPr>
          <a:xfrm>
            <a:off x="383815" y="332656"/>
            <a:ext cx="9753601" cy="465138"/>
          </a:xfrm>
          <a:prstGeom prst="rect">
            <a:avLst/>
          </a:prstGeom>
          <a:ln w="12700">
            <a:miter lim="400000"/>
          </a:ln>
        </p:spPr>
        <p:txBody>
          <a:bodyPr lIns="45718" tIns="45718" rIns="45718" bIns="45718" anchor="ctr">
            <a:noAutofit/>
          </a:bodyPr>
          <a:lstStyle/>
          <a:p>
            <a:r>
              <a:rPr dirty="0" err="1"/>
              <a:t>标题文本</a:t>
            </a:r>
            <a:endParaRPr dirty="0"/>
          </a:p>
        </p:txBody>
      </p:sp>
      <p:sp>
        <p:nvSpPr>
          <p:cNvPr id="6" name="文本占位符 5"/>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p:txBody>
      </p:sp>
      <p:pic>
        <p:nvPicPr>
          <p:cNvPr id="4" name="图片 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8196875" y="196781"/>
            <a:ext cx="3881081" cy="927963"/>
          </a:xfrm>
          <a:prstGeom prst="rect">
            <a:avLst/>
          </a:prstGeom>
        </p:spPr>
      </p:pic>
    </p:spTree>
    <p:extLst>
      <p:ext uri="{BB962C8B-B14F-4D97-AF65-F5344CB8AC3E}">
        <p14:creationId xmlns:p14="http://schemas.microsoft.com/office/powerpoint/2010/main" val="317818177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hf hdr="0"/>
  <p:txStyles>
    <p:titleStyle>
      <a:lvl1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1pPr>
      <a:lvl2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2pPr>
      <a:lvl3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3pPr>
      <a:lvl4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4pPr>
      <a:lvl5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5pPr>
      <a:lvl6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6pPr>
      <a:lvl7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7pPr>
      <a:lvl8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8pPr>
      <a:lvl9pPr marL="0" marR="0" indent="0" algn="l" defTabSz="914400" rtl="0" latinLnBrk="0">
        <a:lnSpc>
          <a:spcPct val="90000"/>
        </a:lnSpc>
        <a:spcBef>
          <a:spcPts val="0"/>
        </a:spcBef>
        <a:spcAft>
          <a:spcPts val="0"/>
        </a:spcAft>
        <a:buClrTx/>
        <a:buSzTx/>
        <a:buFontTx/>
        <a:buNone/>
        <a:defRPr sz="2800" b="0" i="0" u="none" strike="noStrike" cap="none" spc="0" baseline="0">
          <a:ln>
            <a:noFill/>
          </a:ln>
          <a:solidFill>
            <a:srgbClr val="35507B"/>
          </a:solidFill>
          <a:uFillTx/>
          <a:latin typeface="微软雅黑" panose="020B0503020204020204" charset="-122"/>
          <a:ea typeface="微软雅黑" panose="020B0503020204020204" charset="-122"/>
          <a:cs typeface="微软雅黑" panose="020B0503020204020204" charset="-122"/>
          <a:sym typeface="微软雅黑" panose="020B0503020204020204" charset="-122"/>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1800" b="0" i="0" u="none" strike="noStrike" cap="none" spc="0" baseline="0">
          <a:ln>
            <a:noFill/>
          </a:ln>
          <a:solidFill>
            <a:srgbClr val="000000"/>
          </a:solidFill>
          <a:uFillTx/>
          <a:latin typeface="微软雅黑" panose="020B0503020204020204" charset="-122"/>
          <a:ea typeface="微软雅黑" panose="020B0503020204020204" charset="-122"/>
          <a:cs typeface="Arial" panose="020B0604020202020204"/>
          <a:sym typeface="Arial" panose="020B0604020202020204"/>
        </a:defRPr>
      </a:lvl1pPr>
      <a:lvl2pPr marL="731520" marR="0" indent="-27432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charset="-122"/>
          <a:ea typeface="微软雅黑" panose="020B0503020204020204" charset="-122"/>
          <a:cs typeface="Arial" panose="020B0604020202020204"/>
          <a:sym typeface="Arial" panose="020B0604020202020204"/>
        </a:defRPr>
      </a:lvl2pPr>
      <a:lvl3pPr marL="1219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charset="-122"/>
          <a:ea typeface="微软雅黑" panose="020B0503020204020204" charset="-122"/>
          <a:cs typeface="Arial" panose="020B0604020202020204"/>
          <a:sym typeface="Arial" panose="020B0604020202020204"/>
        </a:defRPr>
      </a:lvl3pPr>
      <a:lvl4pPr marL="1676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charset="-122"/>
          <a:ea typeface="微软雅黑" panose="020B0503020204020204" charset="-122"/>
          <a:cs typeface="Arial" panose="020B0604020202020204"/>
          <a:sym typeface="Arial" panose="020B0604020202020204"/>
        </a:defRPr>
      </a:lvl4pPr>
      <a:lvl5pPr marL="21336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charset="-122"/>
          <a:ea typeface="微软雅黑" panose="020B0503020204020204" charset="-122"/>
          <a:cs typeface="Arial" panose="020B0604020202020204"/>
          <a:sym typeface="Arial" panose="020B0604020202020204"/>
        </a:defRPr>
      </a:lvl5pPr>
      <a:lvl6pPr marL="25908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6pPr>
      <a:lvl7pPr marL="30480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7pPr>
      <a:lvl8pPr marL="3505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8pPr>
      <a:lvl9pPr marL="3962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9pPr>
    </p:bodyStyle>
    <p:otherStyle>
      <a:lvl1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1pPr>
      <a:lvl2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2pPr>
      <a:lvl3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3pPr>
      <a:lvl4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4pPr>
      <a:lvl5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5pPr>
      <a:lvl6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6pPr>
      <a:lvl7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7pPr>
      <a:lvl8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8pPr>
      <a:lvl9pPr marL="0" marR="0" indent="0" algn="ctr" defTabSz="914400" rtl="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黑体" panose="02010609060101010101" charset="-122"/>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 Target="slide3.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notesSlide" Target="../notesSlides/notesSlide1.xml"/><Relationship Id="rId2" Type="http://schemas.openxmlformats.org/officeDocument/2006/relationships/tags" Target="../tags/tag3.xml"/><Relationship Id="rId16"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8" Type="http://schemas.openxmlformats.org/officeDocument/2006/relationships/tags" Target="../tags/tag26.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10" Type="http://schemas.openxmlformats.org/officeDocument/2006/relationships/notesSlide" Target="../notesSlides/notesSlide18.xml"/><Relationship Id="rId4" Type="http://schemas.openxmlformats.org/officeDocument/2006/relationships/tags" Target="../tags/tag22.xml"/><Relationship Id="rId9"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未标题-1_画板 1.png" descr="未标题-1_画板 1.png"/>
          <p:cNvPicPr>
            <a:picLocks noChangeAspect="1"/>
          </p:cNvPicPr>
          <p:nvPr/>
        </p:nvPicPr>
        <p:blipFill>
          <a:blip r:embed="rId2"/>
          <a:stretch>
            <a:fillRect/>
          </a:stretch>
        </p:blipFill>
        <p:spPr>
          <a:xfrm>
            <a:off x="-1" y="6788"/>
            <a:ext cx="12192001" cy="6885384"/>
          </a:xfrm>
          <a:prstGeom prst="rect">
            <a:avLst/>
          </a:prstGeom>
          <a:ln w="12700">
            <a:miter lim="400000"/>
            <a:headEnd/>
            <a:tailEnd/>
          </a:ln>
        </p:spPr>
      </p:pic>
      <p:sp>
        <p:nvSpPr>
          <p:cNvPr id="109" name="全场景智能客服平台"/>
          <p:cNvSpPr txBox="1"/>
          <p:nvPr/>
        </p:nvSpPr>
        <p:spPr>
          <a:xfrm>
            <a:off x="4644147" y="3442692"/>
            <a:ext cx="3240360" cy="553998"/>
          </a:xfrm>
          <a:prstGeom prst="rect">
            <a:avLst/>
          </a:prstGeom>
          <a:ln w="12700">
            <a:miter lim="400000"/>
          </a:ln>
        </p:spPr>
        <p:txBody>
          <a:bodyPr wrap="square" lIns="0" tIns="0" rIns="0" bIns="0">
            <a:spAutoFit/>
          </a:bodyPr>
          <a:lstStyle>
            <a:lvl1pPr>
              <a:defRPr sz="4600">
                <a:solidFill>
                  <a:srgbClr val="FFFFFF"/>
                </a:solidFill>
              </a:defRPr>
            </a:lvl1pPr>
          </a:lstStyle>
          <a:p>
            <a:r>
              <a:rPr lang="zh-CN" altLang="en-US" sz="4000" b="1" dirty="0">
                <a:latin typeface="微软雅黑" panose="020B0503020204020204" charset="-122"/>
                <a:ea typeface="微软雅黑" panose="020B0503020204020204" charset="-122"/>
              </a:rPr>
              <a:t>工</a:t>
            </a:r>
            <a:r>
              <a:rPr lang="zh-CN" altLang="en-US" sz="4000" b="1" dirty="0" smtClean="0">
                <a:latin typeface="微软雅黑" panose="020B0503020204020204" charset="-122"/>
                <a:ea typeface="微软雅黑" panose="020B0503020204020204" charset="-122"/>
              </a:rPr>
              <a:t>单系统培训</a:t>
            </a:r>
            <a:endParaRPr sz="4000" b="1" dirty="0">
              <a:latin typeface="微软雅黑" panose="020B0503020204020204" charset="-122"/>
              <a:ea typeface="微软雅黑" panose="020B0503020204020204" charset="-122"/>
            </a:endParaRPr>
          </a:p>
        </p:txBody>
      </p:sp>
      <p:sp>
        <p:nvSpPr>
          <p:cNvPr id="6" name="全场景智能客服平台"/>
          <p:cNvSpPr txBox="1"/>
          <p:nvPr/>
        </p:nvSpPr>
        <p:spPr>
          <a:xfrm>
            <a:off x="4647529" y="4269659"/>
            <a:ext cx="2312566" cy="775597"/>
          </a:xfrm>
          <a:prstGeom prst="rect">
            <a:avLst/>
          </a:prstGeom>
          <a:ln w="12700">
            <a:miter lim="400000"/>
          </a:ln>
        </p:spPr>
        <p:txBody>
          <a:bodyPr wrap="square" lIns="0" tIns="0" rIns="0" bIns="0">
            <a:spAutoFit/>
          </a:bodyPr>
          <a:lstStyle>
            <a:lvl1pPr>
              <a:defRPr sz="4600">
                <a:solidFill>
                  <a:srgbClr val="FFFFFF"/>
                </a:solidFill>
              </a:defRPr>
            </a:lvl1pPr>
          </a:lstStyle>
          <a:p>
            <a:r>
              <a:rPr lang="zh-CN" altLang="en-US" sz="2800" dirty="0">
                <a:latin typeface="微软雅黑" panose="020B0503020204020204" charset="-122"/>
                <a:ea typeface="微软雅黑" panose="020B0503020204020204" charset="-122"/>
              </a:rPr>
              <a:t>培训人：</a:t>
            </a:r>
            <a:endParaRPr lang="en-US" altLang="zh-CN" sz="2800" dirty="0">
              <a:latin typeface="微软雅黑" panose="020B0503020204020204" charset="-122"/>
              <a:ea typeface="微软雅黑" panose="020B0503020204020204" charset="-122"/>
            </a:endParaRPr>
          </a:p>
          <a:p>
            <a:r>
              <a:rPr lang="zh-CN" altLang="en-US" sz="2800" dirty="0">
                <a:latin typeface="微软雅黑" panose="020B0503020204020204" charset="-122"/>
                <a:ea typeface="微软雅黑" panose="020B0503020204020204" charset="-122"/>
              </a:rPr>
              <a:t>培训时间：</a:t>
            </a:r>
            <a:endParaRPr lang="en-US" altLang="zh-CN" sz="2800" dirty="0">
              <a:latin typeface="微软雅黑" panose="020B0503020204020204" charset="-122"/>
              <a:ea typeface="微软雅黑" panose="020B0503020204020204" charset="-122"/>
            </a:endParaRPr>
          </a:p>
        </p:txBody>
      </p:sp>
      <p:sp>
        <p:nvSpPr>
          <p:cNvPr id="3" name="文本框 2"/>
          <p:cNvSpPr txBox="1"/>
          <p:nvPr/>
        </p:nvSpPr>
        <p:spPr>
          <a:xfrm>
            <a:off x="5231903" y="6329805"/>
            <a:ext cx="1728192" cy="24929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90000"/>
              </a:lnSpc>
              <a:spcBef>
                <a:spcPts val="0"/>
              </a:spcBef>
              <a:spcAft>
                <a:spcPts val="0"/>
              </a:spcAft>
              <a:buClrTx/>
              <a:buSzTx/>
              <a:buFontTx/>
              <a:buNone/>
            </a:pPr>
            <a:r>
              <a:rPr kumimoji="0" lang="en-US" altLang="zh-CN" sz="1800" i="0" u="none" strike="noStrike" cap="none" spc="0" normalizeH="0" baseline="0" dirty="0">
                <a:ln>
                  <a:noFill/>
                </a:ln>
                <a:solidFill>
                  <a:schemeClr val="bg2">
                    <a:lumMod val="60000"/>
                    <a:lumOff val="40000"/>
                  </a:schemeClr>
                </a:solidFill>
                <a:effectLst/>
                <a:uFillTx/>
                <a:latin typeface="+mn-ea"/>
                <a:ea typeface="+mn-ea"/>
                <a:cs typeface="+mj-cs"/>
                <a:sym typeface="Calibri" panose="020F0502020204030204"/>
              </a:rPr>
              <a:t>www.udesk.cn</a:t>
            </a:r>
            <a:endParaRPr kumimoji="0" lang="zh-CN" altLang="en-US" sz="1800" i="0" u="none" strike="noStrike" cap="none" spc="0" normalizeH="0" baseline="0" dirty="0">
              <a:ln>
                <a:noFill/>
              </a:ln>
              <a:solidFill>
                <a:schemeClr val="bg2">
                  <a:lumMod val="60000"/>
                  <a:lumOff val="40000"/>
                </a:schemeClr>
              </a:solidFill>
              <a:effectLst/>
              <a:uFillTx/>
              <a:latin typeface="+mn-ea"/>
              <a:ea typeface="+mn-ea"/>
              <a:cs typeface="+mj-cs"/>
              <a:sym typeface="Calibri" panose="020F0502020204030204"/>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696" y="1338037"/>
            <a:ext cx="8184232" cy="2317303"/>
          </a:xfrm>
          <a:prstGeom prst="rect">
            <a:avLst/>
          </a:prstGeom>
        </p:spPr>
      </p:pic>
    </p:spTree>
    <p:extLst>
      <p:ext uri="{BB962C8B-B14F-4D97-AF65-F5344CB8AC3E}">
        <p14:creationId xmlns:p14="http://schemas.microsoft.com/office/powerpoint/2010/main" val="4288541177"/>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35360" y="356581"/>
            <a:ext cx="2339102" cy="480131"/>
          </a:xfrm>
          <a:prstGeom prst="rect">
            <a:avLst/>
          </a:prstGeom>
        </p:spPr>
        <p:txBody>
          <a:bodyPr wrap="none">
            <a:spAutoFit/>
          </a:bodyPr>
          <a:lstStyle/>
          <a:p>
            <a:r>
              <a:rPr lang="zh-CN" altLang="en-US" dirty="0"/>
              <a:t>工单基本操作</a:t>
            </a:r>
          </a:p>
        </p:txBody>
      </p:sp>
      <p:pic>
        <p:nvPicPr>
          <p:cNvPr id="2050" name="Picture 2" descr="https://dn-udeskpub.qbox.me/%E8%BF%87%E6%BB%A4%E5%99%A81-15314515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408" y="1347877"/>
            <a:ext cx="9711719" cy="4680520"/>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415480" y="981397"/>
            <a:ext cx="2736304" cy="24929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marR="0" indent="-285750" algn="l" defTabSz="914400" rtl="0" fontAlgn="auto" latinLnBrk="0" hangingPunct="0">
              <a:lnSpc>
                <a:spcPct val="90000"/>
              </a:lnSpc>
              <a:spcBef>
                <a:spcPts val="0"/>
              </a:spcBef>
              <a:spcAft>
                <a:spcPts val="0"/>
              </a:spcAft>
              <a:buClrTx/>
              <a:buSzTx/>
              <a:buFont typeface="Wingdings" panose="05000000000000000000" pitchFamily="2" charset="2"/>
              <a:buChar char="Ø"/>
            </a:pPr>
            <a:r>
              <a:rPr kumimoji="0" lang="zh-CN" altLang="en-US" sz="1800" b="0" i="0" u="none" strike="noStrike" cap="none" spc="0" normalizeH="0" baseline="0" dirty="0" smtClean="0">
                <a:ln>
                  <a:noFill/>
                </a:ln>
                <a:solidFill>
                  <a:srgbClr val="35507B"/>
                </a:solidFill>
                <a:effectLst/>
                <a:uFillTx/>
                <a:latin typeface="+mj-lt"/>
                <a:ea typeface="+mj-ea"/>
                <a:cs typeface="+mj-cs"/>
                <a:sym typeface="Calibri" panose="020F0502020204030204"/>
              </a:rPr>
              <a:t>工单过滤器</a:t>
            </a:r>
            <a:endParaRPr kumimoji="0" lang="zh-CN" altLang="en-US" sz="1800" b="0" i="0" u="none" strike="noStrike" cap="none" spc="0" normalizeH="0" baseline="0" dirty="0">
              <a:ln>
                <a:noFill/>
              </a:ln>
              <a:solidFill>
                <a:srgbClr val="35507B"/>
              </a:solidFill>
              <a:effectLst/>
              <a:uFillTx/>
              <a:latin typeface="+mj-lt"/>
              <a:ea typeface="+mj-ea"/>
              <a:cs typeface="+mj-cs"/>
              <a:sym typeface="Calibri" panose="020F0502020204030204"/>
            </a:endParaRPr>
          </a:p>
        </p:txBody>
      </p:sp>
    </p:spTree>
    <p:extLst>
      <p:ext uri="{BB962C8B-B14F-4D97-AF65-F5344CB8AC3E}">
        <p14:creationId xmlns:p14="http://schemas.microsoft.com/office/powerpoint/2010/main" val="7389479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7" name="未标题-3_画板 1.png" descr="未标题-3_画板 1.png"/>
          <p:cNvPicPr>
            <a:picLocks noChangeAspect="1"/>
          </p:cNvPicPr>
          <p:nvPr/>
        </p:nvPicPr>
        <p:blipFill>
          <a:blip r:embed="rId2" cstate="screen">
            <a:alphaModFix amt="40342"/>
            <a:extLst>
              <a:ext uri="{28A0092B-C50C-407E-A947-70E740481C1C}">
                <a14:useLocalDpi xmlns:a14="http://schemas.microsoft.com/office/drawing/2010/main"/>
              </a:ext>
            </a:extLst>
          </a:blip>
          <a:srcRect/>
          <a:stretch>
            <a:fillRect/>
          </a:stretch>
        </p:blipFill>
        <p:spPr>
          <a:xfrm>
            <a:off x="5937" y="-37091"/>
            <a:ext cx="12180125" cy="6932183"/>
          </a:xfrm>
          <a:prstGeom prst="rect">
            <a:avLst/>
          </a:prstGeom>
          <a:ln w="12700">
            <a:miter lim="400000"/>
            <a:headEnd/>
            <a:tailEnd/>
          </a:ln>
        </p:spPr>
      </p:pic>
      <p:sp>
        <p:nvSpPr>
          <p:cNvPr id="1508" name="矩形"/>
          <p:cNvSpPr/>
          <p:nvPr/>
        </p:nvSpPr>
        <p:spPr>
          <a:xfrm>
            <a:off x="-8484" y="-37092"/>
            <a:ext cx="12194546" cy="6895091"/>
          </a:xfrm>
          <a:prstGeom prst="rect">
            <a:avLst/>
          </a:prstGeom>
          <a:solidFill>
            <a:srgbClr val="24385E">
              <a:alpha val="79571"/>
            </a:srgbClr>
          </a:solidFill>
          <a:ln w="12700">
            <a:miter lim="400000"/>
          </a:ln>
        </p:spPr>
        <p:txBody>
          <a:bodyPr lIns="0" tIns="0" rIns="0" bIns="0"/>
          <a:lstStyle/>
          <a:p>
            <a:pPr algn="just">
              <a:lnSpc>
                <a:spcPct val="150000"/>
              </a:lnSpc>
              <a:defRPr sz="1500">
                <a:latin typeface="Arial" panose="020B0604020202020204"/>
                <a:ea typeface="Arial" panose="020B0604020202020204"/>
                <a:cs typeface="Arial" panose="020B0604020202020204"/>
                <a:sym typeface="Arial" panose="020B0604020202020204"/>
              </a:defRPr>
            </a:pPr>
            <a:endParaRPr>
              <a:ea typeface="微软雅黑" panose="020B0503020204020204" pitchFamily="34" charset="-122"/>
            </a:endParaRPr>
          </a:p>
        </p:txBody>
      </p:sp>
      <p:sp>
        <p:nvSpPr>
          <p:cNvPr id="1509" name="客户案例展示"/>
          <p:cNvSpPr txBox="1"/>
          <p:nvPr/>
        </p:nvSpPr>
        <p:spPr>
          <a:xfrm>
            <a:off x="5045929" y="3258956"/>
            <a:ext cx="508152" cy="1396536"/>
          </a:xfrm>
          <a:prstGeom prst="rect">
            <a:avLst/>
          </a:prstGeom>
          <a:ln w="12700">
            <a:miter lim="400000"/>
          </a:ln>
        </p:spPr>
        <p:txBody>
          <a:bodyPr wrap="none" lIns="0" tIns="0" rIns="0" bIns="0">
            <a:spAutoFit/>
          </a:bodyPr>
          <a:lstStyle>
            <a:lvl1pPr>
              <a:defRPr sz="5000" b="1">
                <a:solidFill>
                  <a:srgbClr val="FFFFFF"/>
                </a:solidFill>
                <a:latin typeface="+mn-lt"/>
                <a:ea typeface="+mn-ea"/>
                <a:cs typeface="+mn-cs"/>
                <a:sym typeface="Helvetica"/>
              </a:defRPr>
            </a:lvl1pPr>
          </a:lstStyle>
          <a:p>
            <a:pPr algn="just">
              <a:lnSpc>
                <a:spcPct val="150000"/>
              </a:lnSpc>
            </a:pPr>
            <a:r>
              <a:rPr lang="en-US" sz="6600" dirty="0">
                <a:latin typeface="GungsuhChe" panose="02030609000101010101" pitchFamily="49" charset="-127"/>
                <a:ea typeface="GungsuhChe" panose="02030609000101010101" pitchFamily="49" charset="-127"/>
              </a:rPr>
              <a:t>4</a:t>
            </a:r>
            <a:endParaRPr sz="2800" dirty="0">
              <a:latin typeface="GungsuhChe" panose="02030609000101010101" pitchFamily="49" charset="-127"/>
              <a:ea typeface="GungsuhChe" panose="02030609000101010101" pitchFamily="49" charset="-127"/>
            </a:endParaRPr>
          </a:p>
        </p:txBody>
      </p:sp>
      <p:sp>
        <p:nvSpPr>
          <p:cNvPr id="2" name="矩形 1"/>
          <p:cNvSpPr/>
          <p:nvPr/>
        </p:nvSpPr>
        <p:spPr>
          <a:xfrm>
            <a:off x="6502242" y="3613893"/>
            <a:ext cx="4922350" cy="923330"/>
          </a:xfrm>
          <a:prstGeom prst="rect">
            <a:avLst/>
          </a:prstGeom>
        </p:spPr>
        <p:txBody>
          <a:bodyPr wrap="square">
            <a:spAutoFit/>
          </a:bodyPr>
          <a:lstStyle/>
          <a:p>
            <a:pPr algn="just">
              <a:lnSpc>
                <a:spcPct val="150000"/>
              </a:lnSpc>
            </a:pPr>
            <a:r>
              <a:rPr lang="zh-CN" altLang="en-US" sz="3600" dirty="0">
                <a:solidFill>
                  <a:schemeClr val="bg1"/>
                </a:solidFill>
                <a:ea typeface="微软雅黑" panose="020B0503020204020204" pitchFamily="34" charset="-122"/>
              </a:rPr>
              <a:t>工单</a:t>
            </a:r>
            <a:r>
              <a:rPr lang="zh-CN" altLang="en-US" sz="3600" dirty="0" smtClean="0">
                <a:solidFill>
                  <a:schemeClr val="bg1"/>
                </a:solidFill>
                <a:ea typeface="微软雅黑" panose="020B0503020204020204" pitchFamily="34" charset="-122"/>
              </a:rPr>
              <a:t>配置（管理员）</a:t>
            </a:r>
            <a:endParaRPr lang="zh-CN" altLang="en-US" sz="3600" dirty="0">
              <a:solidFill>
                <a:schemeClr val="bg1"/>
              </a:solidFill>
              <a:ea typeface="微软雅黑" panose="020B0503020204020204" pitchFamily="34" charset="-122"/>
            </a:endParaRPr>
          </a:p>
        </p:txBody>
      </p:sp>
      <p:sp>
        <p:nvSpPr>
          <p:cNvPr id="12" name="矩形 11"/>
          <p:cNvSpPr/>
          <p:nvPr/>
        </p:nvSpPr>
        <p:spPr>
          <a:xfrm>
            <a:off x="4504087" y="3959181"/>
            <a:ext cx="543739" cy="480131"/>
          </a:xfrm>
          <a:prstGeom prst="rect">
            <a:avLst/>
          </a:prstGeom>
        </p:spPr>
        <p:txBody>
          <a:bodyPr wrap="none">
            <a:spAutoFit/>
          </a:bodyPr>
          <a:lstStyle/>
          <a:p>
            <a:r>
              <a:rPr lang="zh-CN" altLang="en-US" dirty="0">
                <a:solidFill>
                  <a:schemeClr val="bg1"/>
                </a:solidFill>
                <a:ea typeface="微软雅黑" panose="020B0503020204020204" pitchFamily="34" charset="-122"/>
              </a:rPr>
              <a:t>第</a:t>
            </a:r>
            <a:endParaRPr lang="zh-CN" altLang="en-US" dirty="0">
              <a:solidFill>
                <a:schemeClr val="bg1"/>
              </a:solidFill>
            </a:endParaRPr>
          </a:p>
        </p:txBody>
      </p:sp>
      <p:sp>
        <p:nvSpPr>
          <p:cNvPr id="13" name="矩形 12"/>
          <p:cNvSpPr/>
          <p:nvPr/>
        </p:nvSpPr>
        <p:spPr>
          <a:xfrm>
            <a:off x="5552185" y="3962709"/>
            <a:ext cx="902811" cy="480131"/>
          </a:xfrm>
          <a:prstGeom prst="rect">
            <a:avLst/>
          </a:prstGeom>
        </p:spPr>
        <p:txBody>
          <a:bodyPr wrap="none">
            <a:spAutoFit/>
          </a:bodyPr>
          <a:lstStyle/>
          <a:p>
            <a:r>
              <a:rPr lang="zh-CN" altLang="en-US" dirty="0">
                <a:solidFill>
                  <a:schemeClr val="bg1"/>
                </a:solidFill>
                <a:ea typeface="微软雅黑" panose="020B0503020204020204" pitchFamily="34" charset="-122"/>
              </a:rPr>
              <a:t>部分</a:t>
            </a:r>
            <a:endParaRPr lang="zh-CN" altLang="en-US" dirty="0">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Tree>
    <p:extLst>
      <p:ext uri="{BB962C8B-B14F-4D97-AF65-F5344CB8AC3E}">
        <p14:creationId xmlns:p14="http://schemas.microsoft.com/office/powerpoint/2010/main" val="328931663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extLst>
              <p:ext uri="{D42A27DB-BD31-4B8C-83A1-F6EECF244321}">
                <p14:modId xmlns:p14="http://schemas.microsoft.com/office/powerpoint/2010/main" val="4005336308"/>
              </p:ext>
            </p:extLst>
          </p:nvPr>
        </p:nvGraphicFramePr>
        <p:xfrm>
          <a:off x="911424" y="1196752"/>
          <a:ext cx="9937104" cy="4248472"/>
        </p:xfrm>
        <a:graphic>
          <a:graphicData uri="http://schemas.openxmlformats.org/drawingml/2006/table">
            <a:tbl>
              <a:tblPr>
                <a:tableStyleId>{5940675A-B579-460E-94D1-54222C63F5DA}</a:tableStyleId>
              </a:tblPr>
              <a:tblGrid>
                <a:gridCol w="1823322">
                  <a:extLst>
                    <a:ext uri="{9D8B030D-6E8A-4147-A177-3AD203B41FA5}">
                      <a16:colId xmlns:a16="http://schemas.microsoft.com/office/drawing/2014/main" xmlns="" val="20000"/>
                    </a:ext>
                  </a:extLst>
                </a:gridCol>
                <a:gridCol w="8113782">
                  <a:extLst>
                    <a:ext uri="{9D8B030D-6E8A-4147-A177-3AD203B41FA5}">
                      <a16:colId xmlns:a16="http://schemas.microsoft.com/office/drawing/2014/main" xmlns="" val="20001"/>
                    </a:ext>
                  </a:extLst>
                </a:gridCol>
              </a:tblGrid>
              <a:tr h="845738">
                <a:tc gridSpan="2">
                  <a:txBody>
                    <a:bodyPr/>
                    <a:lstStyle/>
                    <a:p>
                      <a:pPr algn="ctr" fontAlgn="ctr"/>
                      <a:r>
                        <a:rPr lang="zh-CN" altLang="en-US" sz="1800" b="0" u="none" strike="noStrike" dirty="0">
                          <a:effectLst/>
                        </a:rPr>
                        <a:t>工单配置</a:t>
                      </a:r>
                      <a:endParaRPr lang="zh-CN" altLang="en-US" sz="1800" b="0" i="0" u="none" strike="noStrike" dirty="0">
                        <a:effectLst/>
                        <a:latin typeface="宋体" panose="02010600030101010101" pitchFamily="2" charset="-122"/>
                        <a:ea typeface="宋体" panose="02010600030101010101" pitchFamily="2" charset="-122"/>
                      </a:endParaRPr>
                    </a:p>
                  </a:txBody>
                  <a:tcPr marL="4763" marR="4763" marT="4763" marB="0" anchor="ctr"/>
                </a:tc>
                <a:tc hMerge="1">
                  <a:txBody>
                    <a:bodyPr/>
                    <a:lstStyle/>
                    <a:p>
                      <a:endParaRPr lang="zh-CN"/>
                    </a:p>
                  </a:txBody>
                  <a:tcPr/>
                </a:tc>
                <a:extLst>
                  <a:ext uri="{0D108BD9-81ED-4DB2-BD59-A6C34878D82A}">
                    <a16:rowId xmlns:a16="http://schemas.microsoft.com/office/drawing/2014/main" xmlns="" val="10000"/>
                  </a:ext>
                </a:extLst>
              </a:tr>
              <a:tr h="1458518">
                <a:tc>
                  <a:txBody>
                    <a:bodyPr/>
                    <a:lstStyle/>
                    <a:p>
                      <a:pPr algn="ctr" fontAlgn="ctr">
                        <a:lnSpc>
                          <a:spcPct val="150000"/>
                        </a:lnSpc>
                      </a:pPr>
                      <a:r>
                        <a:rPr lang="zh-CN" altLang="en-US" sz="1600" u="none" strike="noStrike" dirty="0">
                          <a:effectLst/>
                        </a:rPr>
                        <a:t>工单自定义字段</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lnSpc>
                          <a:spcPct val="150000"/>
                        </a:lnSpc>
                      </a:pPr>
                      <a:r>
                        <a:rPr lang="zh-CN" altLang="en-US" sz="1600" u="none" strike="noStrike" dirty="0">
                          <a:effectLst/>
                        </a:rPr>
                        <a:t>管理员可根据企业业务的需要，配置工单自定义字段，再在工单模版中使用这些字段，客服、客户在创建、编辑工单时，即可填写这些字段，更便于定制化企业信息的收集、编辑、管理。</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1"/>
                  </a:ext>
                </a:extLst>
              </a:tr>
              <a:tr h="1224136">
                <a:tc>
                  <a:txBody>
                    <a:bodyPr/>
                    <a:lstStyle/>
                    <a:p>
                      <a:pPr algn="ctr" fontAlgn="ctr">
                        <a:lnSpc>
                          <a:spcPct val="150000"/>
                        </a:lnSpc>
                      </a:pPr>
                      <a:r>
                        <a:rPr lang="zh-CN" altLang="en-US" sz="1600" u="none" strike="noStrike" dirty="0">
                          <a:effectLst/>
                        </a:rPr>
                        <a:t>工单模板管理</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lnSpc>
                          <a:spcPct val="150000"/>
                        </a:lnSpc>
                      </a:pPr>
                      <a:r>
                        <a:rPr lang="zh-CN" altLang="en-US" sz="1600" u="none" strike="noStrike" dirty="0">
                          <a:effectLst/>
                        </a:rPr>
                        <a:t>工单自定义字段创建完毕后，即可配置工单模版，可根据不同的业务需求创建不同的工单模版，加入不同的工单自定义字段，如客户新需求模版、客户问题反馈模版等。</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2"/>
                  </a:ext>
                </a:extLst>
              </a:tr>
              <a:tr h="720080">
                <a:tc>
                  <a:txBody>
                    <a:bodyPr/>
                    <a:lstStyle/>
                    <a:p>
                      <a:pPr algn="ctr" fontAlgn="ctr">
                        <a:lnSpc>
                          <a:spcPct val="150000"/>
                        </a:lnSpc>
                      </a:pPr>
                      <a:r>
                        <a:rPr lang="zh-CN" altLang="en-US" sz="1600" u="none" strike="noStrike" dirty="0">
                          <a:effectLst/>
                        </a:rPr>
                        <a:t>工单权限管理</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lnSpc>
                          <a:spcPct val="150000"/>
                        </a:lnSpc>
                      </a:pPr>
                      <a:r>
                        <a:rPr lang="zh-CN" altLang="en-US" sz="1600" u="none" strike="noStrike" dirty="0">
                          <a:effectLst/>
                        </a:rPr>
                        <a:t>管理员对客服进行细致的权限管理，允许或禁止客服进行某些工单操作。</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3"/>
                  </a:ext>
                </a:extLst>
              </a:tr>
            </a:tbl>
          </a:graphicData>
        </a:graphic>
      </p:graphicFrame>
      <p:sp>
        <p:nvSpPr>
          <p:cNvPr id="3" name="矩形 2"/>
          <p:cNvSpPr/>
          <p:nvPr/>
        </p:nvSpPr>
        <p:spPr>
          <a:xfrm>
            <a:off x="335360" y="404664"/>
            <a:ext cx="1620957" cy="480131"/>
          </a:xfrm>
          <a:prstGeom prst="rect">
            <a:avLst/>
          </a:prstGeom>
        </p:spPr>
        <p:txBody>
          <a:bodyPr wrap="none">
            <a:spAutoFit/>
          </a:bodyPr>
          <a:lstStyle/>
          <a:p>
            <a:r>
              <a:rPr lang="zh-CN" altLang="en-US" dirty="0"/>
              <a:t>工单配置</a:t>
            </a:r>
          </a:p>
        </p:txBody>
      </p:sp>
    </p:spTree>
    <p:extLst>
      <p:ext uri="{BB962C8B-B14F-4D97-AF65-F5344CB8AC3E}">
        <p14:creationId xmlns:p14="http://schemas.microsoft.com/office/powerpoint/2010/main" val="35212628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35360" y="404664"/>
            <a:ext cx="1620957" cy="480131"/>
          </a:xfrm>
          <a:prstGeom prst="rect">
            <a:avLst/>
          </a:prstGeom>
        </p:spPr>
        <p:txBody>
          <a:bodyPr wrap="none">
            <a:spAutoFit/>
          </a:bodyPr>
          <a:lstStyle/>
          <a:p>
            <a:r>
              <a:rPr lang="zh-CN" altLang="en-US" dirty="0"/>
              <a:t>工单配置</a:t>
            </a:r>
          </a:p>
        </p:txBody>
      </p:sp>
      <p:pic>
        <p:nvPicPr>
          <p:cNvPr id="1026" name="Picture 2" descr="https://dn-udeskpub.qbox.me/%E8%87%AA%E5%AE%9A%E4%B9%89%E5%AD%97%E6%AE%B51-153145146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472" y="1556792"/>
            <a:ext cx="7920880" cy="3647697"/>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271464" y="1007498"/>
            <a:ext cx="2736304" cy="24929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marR="0" indent="-285750" algn="l" defTabSz="914400" rtl="0" fontAlgn="auto" latinLnBrk="0" hangingPunct="0">
              <a:lnSpc>
                <a:spcPct val="90000"/>
              </a:lnSpc>
              <a:spcBef>
                <a:spcPts val="0"/>
              </a:spcBef>
              <a:spcAft>
                <a:spcPts val="0"/>
              </a:spcAft>
              <a:buClrTx/>
              <a:buSzTx/>
              <a:buFont typeface="Wingdings" panose="05000000000000000000" pitchFamily="2" charset="2"/>
              <a:buChar char="Ø"/>
            </a:pPr>
            <a:r>
              <a:rPr kumimoji="0" lang="zh-CN" altLang="en-US" sz="1800" b="0" i="0" u="none" strike="noStrike" cap="none" spc="0" normalizeH="0" baseline="0" dirty="0" smtClean="0">
                <a:ln>
                  <a:noFill/>
                </a:ln>
                <a:solidFill>
                  <a:srgbClr val="35507B"/>
                </a:solidFill>
                <a:effectLst/>
                <a:uFillTx/>
                <a:latin typeface="+mj-lt"/>
                <a:ea typeface="+mj-ea"/>
                <a:cs typeface="+mj-cs"/>
                <a:sym typeface="Calibri" panose="020F0502020204030204"/>
              </a:rPr>
              <a:t>工单字段</a:t>
            </a:r>
            <a:endParaRPr kumimoji="0" lang="zh-CN" altLang="en-US" sz="1800" b="0" i="0" u="none" strike="noStrike" cap="none" spc="0" normalizeH="0" baseline="0" dirty="0">
              <a:ln>
                <a:noFill/>
              </a:ln>
              <a:solidFill>
                <a:srgbClr val="35507B"/>
              </a:solidFill>
              <a:effectLst/>
              <a:uFillTx/>
              <a:latin typeface="+mj-lt"/>
              <a:ea typeface="+mj-ea"/>
              <a:cs typeface="+mj-cs"/>
              <a:sym typeface="Calibri" panose="020F0502020204030204"/>
            </a:endParaRPr>
          </a:p>
        </p:txBody>
      </p:sp>
    </p:spTree>
    <p:extLst>
      <p:ext uri="{BB962C8B-B14F-4D97-AF65-F5344CB8AC3E}">
        <p14:creationId xmlns:p14="http://schemas.microsoft.com/office/powerpoint/2010/main" val="37849968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35360" y="404664"/>
            <a:ext cx="1620957" cy="480131"/>
          </a:xfrm>
          <a:prstGeom prst="rect">
            <a:avLst/>
          </a:prstGeom>
        </p:spPr>
        <p:txBody>
          <a:bodyPr wrap="none">
            <a:spAutoFit/>
          </a:bodyPr>
          <a:lstStyle/>
          <a:p>
            <a:r>
              <a:rPr lang="zh-CN" altLang="en-US" dirty="0"/>
              <a:t>工单配置</a:t>
            </a:r>
          </a:p>
        </p:txBody>
      </p:sp>
      <p:sp>
        <p:nvSpPr>
          <p:cNvPr id="5" name="文本框 4"/>
          <p:cNvSpPr txBox="1"/>
          <p:nvPr/>
        </p:nvSpPr>
        <p:spPr>
          <a:xfrm>
            <a:off x="1271464" y="1007498"/>
            <a:ext cx="2736304" cy="24929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marR="0" indent="-285750" algn="l" defTabSz="914400" rtl="0" fontAlgn="auto" latinLnBrk="0" hangingPunct="0">
              <a:lnSpc>
                <a:spcPct val="90000"/>
              </a:lnSpc>
              <a:spcBef>
                <a:spcPts val="0"/>
              </a:spcBef>
              <a:spcAft>
                <a:spcPts val="0"/>
              </a:spcAft>
              <a:buClrTx/>
              <a:buSzTx/>
              <a:buFont typeface="Wingdings" panose="05000000000000000000" pitchFamily="2" charset="2"/>
              <a:buChar char="Ø"/>
            </a:pPr>
            <a:r>
              <a:rPr kumimoji="0" lang="zh-CN" altLang="en-US" sz="1800" b="0" i="0" u="none" strike="noStrike" cap="none" spc="0" normalizeH="0" baseline="0" dirty="0" smtClean="0">
                <a:ln>
                  <a:noFill/>
                </a:ln>
                <a:solidFill>
                  <a:srgbClr val="35507B"/>
                </a:solidFill>
                <a:effectLst/>
                <a:uFillTx/>
                <a:latin typeface="+mj-lt"/>
                <a:ea typeface="+mj-ea"/>
                <a:cs typeface="+mj-cs"/>
                <a:sym typeface="Calibri" panose="020F0502020204030204"/>
              </a:rPr>
              <a:t>工过模板</a:t>
            </a:r>
            <a:endParaRPr kumimoji="0" lang="zh-CN" altLang="en-US" sz="1800" b="0" i="0" u="none" strike="noStrike" cap="none" spc="0" normalizeH="0" baseline="0" dirty="0">
              <a:ln>
                <a:noFill/>
              </a:ln>
              <a:solidFill>
                <a:srgbClr val="35507B"/>
              </a:solidFill>
              <a:effectLst/>
              <a:uFillTx/>
              <a:latin typeface="+mj-lt"/>
              <a:ea typeface="+mj-ea"/>
              <a:cs typeface="+mj-cs"/>
              <a:sym typeface="Calibri" panose="020F0502020204030204"/>
            </a:endParaRPr>
          </a:p>
        </p:txBody>
      </p:sp>
      <p:pic>
        <p:nvPicPr>
          <p:cNvPr id="3074" name="Picture 2" descr="https://dn-udeskpub.qbox.me/%E5%B7%A5%E5%8D%95%E6%A8%A1%E6%9D%BF2-15314513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416" y="1556792"/>
            <a:ext cx="9296093"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99917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35360" y="404664"/>
            <a:ext cx="1620957" cy="480131"/>
          </a:xfrm>
          <a:prstGeom prst="rect">
            <a:avLst/>
          </a:prstGeom>
        </p:spPr>
        <p:txBody>
          <a:bodyPr wrap="none">
            <a:spAutoFit/>
          </a:bodyPr>
          <a:lstStyle/>
          <a:p>
            <a:r>
              <a:rPr lang="zh-CN" altLang="en-US" dirty="0"/>
              <a:t>工单配置</a:t>
            </a:r>
          </a:p>
        </p:txBody>
      </p:sp>
      <p:sp>
        <p:nvSpPr>
          <p:cNvPr id="5" name="文本框 4"/>
          <p:cNvSpPr txBox="1"/>
          <p:nvPr/>
        </p:nvSpPr>
        <p:spPr>
          <a:xfrm>
            <a:off x="839416" y="1132148"/>
            <a:ext cx="2736304" cy="24929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marR="0" indent="-285750" algn="l" defTabSz="914400" rtl="0" fontAlgn="auto" latinLnBrk="0" hangingPunct="0">
              <a:lnSpc>
                <a:spcPct val="90000"/>
              </a:lnSpc>
              <a:spcBef>
                <a:spcPts val="0"/>
              </a:spcBef>
              <a:spcAft>
                <a:spcPts val="0"/>
              </a:spcAft>
              <a:buClrTx/>
              <a:buSzTx/>
              <a:buFont typeface="Wingdings" panose="05000000000000000000" pitchFamily="2" charset="2"/>
              <a:buChar char="Ø"/>
            </a:pPr>
            <a:r>
              <a:rPr kumimoji="0" lang="zh-CN" altLang="en-US" sz="1800" b="0" i="0" u="none" strike="noStrike" cap="none" spc="0" normalizeH="0" baseline="0" dirty="0" smtClean="0">
                <a:ln>
                  <a:noFill/>
                </a:ln>
                <a:solidFill>
                  <a:srgbClr val="35507B"/>
                </a:solidFill>
                <a:effectLst/>
                <a:uFillTx/>
                <a:latin typeface="+mj-lt"/>
                <a:ea typeface="+mj-ea"/>
                <a:cs typeface="+mj-cs"/>
                <a:sym typeface="Calibri" panose="020F0502020204030204"/>
              </a:rPr>
              <a:t>工单权限管理</a:t>
            </a:r>
            <a:endParaRPr kumimoji="0" lang="zh-CN" altLang="en-US" sz="1800" b="0" i="0" u="none" strike="noStrike" cap="none" spc="0" normalizeH="0" baseline="0" dirty="0">
              <a:ln>
                <a:noFill/>
              </a:ln>
              <a:solidFill>
                <a:srgbClr val="35507B"/>
              </a:solidFill>
              <a:effectLst/>
              <a:uFillTx/>
              <a:latin typeface="+mj-lt"/>
              <a:ea typeface="+mj-ea"/>
              <a:cs typeface="+mj-cs"/>
              <a:sym typeface="Calibri" panose="020F0502020204030204"/>
            </a:endParaRPr>
          </a:p>
        </p:txBody>
      </p:sp>
      <p:pic>
        <p:nvPicPr>
          <p:cNvPr id="4" name="图片 3"/>
          <p:cNvPicPr>
            <a:picLocks noChangeAspect="1"/>
          </p:cNvPicPr>
          <p:nvPr/>
        </p:nvPicPr>
        <p:blipFill>
          <a:blip r:embed="rId3"/>
          <a:stretch>
            <a:fillRect/>
          </a:stretch>
        </p:blipFill>
        <p:spPr>
          <a:xfrm>
            <a:off x="6096000" y="1844824"/>
            <a:ext cx="5832648" cy="3035078"/>
          </a:xfrm>
          <a:prstGeom prst="rect">
            <a:avLst/>
          </a:prstGeom>
        </p:spPr>
      </p:pic>
      <p:pic>
        <p:nvPicPr>
          <p:cNvPr id="6" name="图片 5"/>
          <p:cNvPicPr>
            <a:picLocks noChangeAspect="1"/>
          </p:cNvPicPr>
          <p:nvPr/>
        </p:nvPicPr>
        <p:blipFill>
          <a:blip r:embed="rId4"/>
          <a:stretch>
            <a:fillRect/>
          </a:stretch>
        </p:blipFill>
        <p:spPr>
          <a:xfrm>
            <a:off x="191344" y="1844824"/>
            <a:ext cx="5688632" cy="3054879"/>
          </a:xfrm>
          <a:prstGeom prst="rect">
            <a:avLst/>
          </a:prstGeom>
        </p:spPr>
      </p:pic>
    </p:spTree>
    <p:extLst>
      <p:ext uri="{BB962C8B-B14F-4D97-AF65-F5344CB8AC3E}">
        <p14:creationId xmlns:p14="http://schemas.microsoft.com/office/powerpoint/2010/main" val="8341197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7" name="未标题-3_画板 1.png" descr="未标题-3_画板 1.png"/>
          <p:cNvPicPr>
            <a:picLocks noChangeAspect="1"/>
          </p:cNvPicPr>
          <p:nvPr/>
        </p:nvPicPr>
        <p:blipFill>
          <a:blip r:embed="rId2" cstate="screen">
            <a:alphaModFix amt="40342"/>
            <a:extLst>
              <a:ext uri="{28A0092B-C50C-407E-A947-70E740481C1C}">
                <a14:useLocalDpi xmlns:a14="http://schemas.microsoft.com/office/drawing/2010/main"/>
              </a:ext>
            </a:extLst>
          </a:blip>
          <a:srcRect/>
          <a:stretch>
            <a:fillRect/>
          </a:stretch>
        </p:blipFill>
        <p:spPr>
          <a:xfrm>
            <a:off x="5937" y="-37091"/>
            <a:ext cx="12180125" cy="6932183"/>
          </a:xfrm>
          <a:prstGeom prst="rect">
            <a:avLst/>
          </a:prstGeom>
          <a:ln w="12700">
            <a:miter lim="400000"/>
            <a:headEnd/>
            <a:tailEnd/>
          </a:ln>
        </p:spPr>
      </p:pic>
      <p:sp>
        <p:nvSpPr>
          <p:cNvPr id="1508" name="矩形"/>
          <p:cNvSpPr/>
          <p:nvPr/>
        </p:nvSpPr>
        <p:spPr>
          <a:xfrm>
            <a:off x="-8484" y="-37092"/>
            <a:ext cx="12194546" cy="6895091"/>
          </a:xfrm>
          <a:prstGeom prst="rect">
            <a:avLst/>
          </a:prstGeom>
          <a:solidFill>
            <a:srgbClr val="24385E">
              <a:alpha val="79571"/>
            </a:srgbClr>
          </a:solidFill>
          <a:ln w="12700">
            <a:miter lim="400000"/>
          </a:ln>
        </p:spPr>
        <p:txBody>
          <a:bodyPr lIns="0" tIns="0" rIns="0" bIns="0"/>
          <a:lstStyle/>
          <a:p>
            <a:pPr algn="just">
              <a:lnSpc>
                <a:spcPct val="150000"/>
              </a:lnSpc>
              <a:defRPr sz="1500">
                <a:latin typeface="Arial" panose="020B0604020202020204"/>
                <a:ea typeface="Arial" panose="020B0604020202020204"/>
                <a:cs typeface="Arial" panose="020B0604020202020204"/>
                <a:sym typeface="Arial" panose="020B0604020202020204"/>
              </a:defRPr>
            </a:pPr>
            <a:endParaRPr>
              <a:ea typeface="微软雅黑" panose="020B0503020204020204" pitchFamily="34" charset="-122"/>
            </a:endParaRPr>
          </a:p>
        </p:txBody>
      </p:sp>
      <p:sp>
        <p:nvSpPr>
          <p:cNvPr id="1509" name="客户案例展示"/>
          <p:cNvSpPr txBox="1"/>
          <p:nvPr/>
        </p:nvSpPr>
        <p:spPr>
          <a:xfrm>
            <a:off x="5045929" y="3258956"/>
            <a:ext cx="508152" cy="1396536"/>
          </a:xfrm>
          <a:prstGeom prst="rect">
            <a:avLst/>
          </a:prstGeom>
          <a:ln w="12700">
            <a:miter lim="400000"/>
          </a:ln>
        </p:spPr>
        <p:txBody>
          <a:bodyPr wrap="none" lIns="0" tIns="0" rIns="0" bIns="0">
            <a:spAutoFit/>
          </a:bodyPr>
          <a:lstStyle>
            <a:lvl1pPr>
              <a:defRPr sz="5000" b="1">
                <a:solidFill>
                  <a:srgbClr val="FFFFFF"/>
                </a:solidFill>
                <a:latin typeface="+mn-lt"/>
                <a:ea typeface="+mn-ea"/>
                <a:cs typeface="+mn-cs"/>
                <a:sym typeface="Helvetica"/>
              </a:defRPr>
            </a:lvl1pPr>
          </a:lstStyle>
          <a:p>
            <a:pPr algn="just">
              <a:lnSpc>
                <a:spcPct val="150000"/>
              </a:lnSpc>
            </a:pPr>
            <a:r>
              <a:rPr lang="en-US" sz="6600" dirty="0">
                <a:latin typeface="GungsuhChe" panose="02030609000101010101" pitchFamily="49" charset="-127"/>
                <a:ea typeface="GungsuhChe" panose="02030609000101010101" pitchFamily="49" charset="-127"/>
              </a:rPr>
              <a:t>5</a:t>
            </a:r>
            <a:endParaRPr sz="2800" dirty="0">
              <a:latin typeface="GungsuhChe" panose="02030609000101010101" pitchFamily="49" charset="-127"/>
              <a:ea typeface="GungsuhChe" panose="02030609000101010101" pitchFamily="49" charset="-127"/>
            </a:endParaRPr>
          </a:p>
        </p:txBody>
      </p:sp>
      <p:sp>
        <p:nvSpPr>
          <p:cNvPr id="2" name="矩形 1"/>
          <p:cNvSpPr/>
          <p:nvPr/>
        </p:nvSpPr>
        <p:spPr>
          <a:xfrm>
            <a:off x="6494429" y="3645024"/>
            <a:ext cx="5262979" cy="923330"/>
          </a:xfrm>
          <a:prstGeom prst="rect">
            <a:avLst/>
          </a:prstGeom>
        </p:spPr>
        <p:txBody>
          <a:bodyPr wrap="none">
            <a:spAutoFit/>
          </a:bodyPr>
          <a:lstStyle/>
          <a:p>
            <a:pPr algn="just">
              <a:lnSpc>
                <a:spcPct val="150000"/>
              </a:lnSpc>
            </a:pPr>
            <a:r>
              <a:rPr lang="zh-CN" altLang="en-US" sz="3600" dirty="0">
                <a:solidFill>
                  <a:schemeClr val="bg1"/>
                </a:solidFill>
                <a:ea typeface="微软雅黑" panose="020B0503020204020204" pitchFamily="34" charset="-122"/>
              </a:rPr>
              <a:t>工单高级</a:t>
            </a:r>
            <a:r>
              <a:rPr lang="zh-CN" altLang="en-US" sz="3600" dirty="0" smtClean="0">
                <a:solidFill>
                  <a:schemeClr val="bg1"/>
                </a:solidFill>
                <a:ea typeface="微软雅黑" panose="020B0503020204020204" pitchFamily="34" charset="-122"/>
              </a:rPr>
              <a:t>功能（管理员）</a:t>
            </a:r>
            <a:endParaRPr lang="zh-CN" altLang="en-US" sz="3600" dirty="0">
              <a:solidFill>
                <a:schemeClr val="bg1"/>
              </a:solidFill>
              <a:ea typeface="微软雅黑" panose="020B0503020204020204" pitchFamily="34" charset="-122"/>
            </a:endParaRPr>
          </a:p>
        </p:txBody>
      </p:sp>
      <p:sp>
        <p:nvSpPr>
          <p:cNvPr id="12" name="矩形 11"/>
          <p:cNvSpPr/>
          <p:nvPr/>
        </p:nvSpPr>
        <p:spPr>
          <a:xfrm>
            <a:off x="4504087" y="3959181"/>
            <a:ext cx="543739" cy="480131"/>
          </a:xfrm>
          <a:prstGeom prst="rect">
            <a:avLst/>
          </a:prstGeom>
        </p:spPr>
        <p:txBody>
          <a:bodyPr wrap="none">
            <a:spAutoFit/>
          </a:bodyPr>
          <a:lstStyle/>
          <a:p>
            <a:r>
              <a:rPr lang="zh-CN" altLang="en-US" dirty="0">
                <a:solidFill>
                  <a:schemeClr val="bg1"/>
                </a:solidFill>
                <a:ea typeface="微软雅黑" panose="020B0503020204020204" pitchFamily="34" charset="-122"/>
              </a:rPr>
              <a:t>第</a:t>
            </a:r>
            <a:endParaRPr lang="zh-CN" altLang="en-US" dirty="0">
              <a:solidFill>
                <a:schemeClr val="bg1"/>
              </a:solidFill>
            </a:endParaRPr>
          </a:p>
        </p:txBody>
      </p:sp>
      <p:sp>
        <p:nvSpPr>
          <p:cNvPr id="13" name="矩形 12"/>
          <p:cNvSpPr/>
          <p:nvPr/>
        </p:nvSpPr>
        <p:spPr>
          <a:xfrm>
            <a:off x="5552185" y="3962709"/>
            <a:ext cx="902811" cy="480131"/>
          </a:xfrm>
          <a:prstGeom prst="rect">
            <a:avLst/>
          </a:prstGeom>
        </p:spPr>
        <p:txBody>
          <a:bodyPr wrap="none">
            <a:spAutoFit/>
          </a:bodyPr>
          <a:lstStyle/>
          <a:p>
            <a:r>
              <a:rPr lang="zh-CN" altLang="en-US" dirty="0">
                <a:solidFill>
                  <a:schemeClr val="bg1"/>
                </a:solidFill>
                <a:ea typeface="微软雅黑" panose="020B0503020204020204" pitchFamily="34" charset="-122"/>
              </a:rPr>
              <a:t>部分</a:t>
            </a:r>
            <a:endParaRPr lang="zh-CN" altLang="en-US" dirty="0">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Tree>
    <p:extLst>
      <p:ext uri="{BB962C8B-B14F-4D97-AF65-F5344CB8AC3E}">
        <p14:creationId xmlns:p14="http://schemas.microsoft.com/office/powerpoint/2010/main" val="3590476031"/>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352" y="356581"/>
            <a:ext cx="2339102" cy="480131"/>
          </a:xfrm>
          <a:prstGeom prst="rect">
            <a:avLst/>
          </a:prstGeom>
        </p:spPr>
        <p:txBody>
          <a:bodyPr wrap="none">
            <a:spAutoFit/>
          </a:bodyPr>
          <a:lstStyle/>
          <a:p>
            <a:r>
              <a:rPr lang="zh-CN" altLang="en-US" dirty="0"/>
              <a:t>工单高级功能</a:t>
            </a:r>
          </a:p>
        </p:txBody>
      </p:sp>
      <p:sp>
        <p:nvSpPr>
          <p:cNvPr id="5" name="矩形 4"/>
          <p:cNvSpPr/>
          <p:nvPr/>
        </p:nvSpPr>
        <p:spPr>
          <a:xfrm>
            <a:off x="1055440" y="1412776"/>
            <a:ext cx="8424936" cy="4672048"/>
          </a:xfrm>
          <a:prstGeom prst="rect">
            <a:avLst/>
          </a:prstGeom>
        </p:spPr>
        <p:txBody>
          <a:bodyPr wrap="square">
            <a:spAutoFit/>
          </a:bodyPr>
          <a:lstStyle/>
          <a:p>
            <a:pPr>
              <a:lnSpc>
                <a:spcPct val="150000"/>
              </a:lnSpc>
            </a:pPr>
            <a:r>
              <a:rPr lang="zh-CN" altLang="en-US" sz="1600" dirty="0"/>
              <a:t>工单的一些自动功能非常强大且灵活，能够用来执行企业业务流程，特殊事项处理等，用自动化流程精简工作流程</a:t>
            </a:r>
            <a:r>
              <a:rPr lang="zh-CN" altLang="en-US" sz="1600" dirty="0" smtClean="0"/>
              <a:t>。</a:t>
            </a:r>
            <a:r>
              <a:rPr lang="zh-CN" altLang="en-US" sz="1600" dirty="0"/>
              <a:t>他们都满足：当发生某一事件时，满足预设的条件规则，会自动执行所预设的动作</a:t>
            </a:r>
            <a:r>
              <a:rPr lang="zh-CN" altLang="en-US" sz="1600" dirty="0" smtClean="0"/>
              <a:t>。</a:t>
            </a:r>
            <a:endParaRPr lang="en-US" altLang="zh-CN" sz="1600" dirty="0" smtClean="0"/>
          </a:p>
          <a:p>
            <a:pPr>
              <a:lnSpc>
                <a:spcPct val="150000"/>
              </a:lnSpc>
            </a:pPr>
            <a:r>
              <a:rPr lang="zh-CN" altLang="en-US" sz="1600" dirty="0" smtClean="0"/>
              <a:t>这些</a:t>
            </a:r>
            <a:r>
              <a:rPr lang="zh-CN" altLang="en-US" sz="1600" dirty="0"/>
              <a:t>自动功能主要包含：</a:t>
            </a:r>
          </a:p>
          <a:p>
            <a:endParaRPr lang="zh-CN" altLang="en-US" sz="1600" dirty="0"/>
          </a:p>
          <a:p>
            <a:pPr marL="285750" lvl="2" indent="-285750">
              <a:buFont typeface="Wingdings" panose="05000000000000000000" pitchFamily="2" charset="2"/>
              <a:buChar char="Ø"/>
            </a:pPr>
            <a:r>
              <a:rPr lang="zh-CN" altLang="en-US" sz="1600" dirty="0" smtClean="0"/>
              <a:t>触发器</a:t>
            </a:r>
            <a:endParaRPr lang="zh-CN" altLang="en-US" sz="1600" dirty="0"/>
          </a:p>
          <a:p>
            <a:pPr lvl="2"/>
            <a:endParaRPr lang="zh-CN" altLang="en-US" sz="1600" dirty="0"/>
          </a:p>
          <a:p>
            <a:pPr marL="285750" lvl="2" indent="-285750">
              <a:buFont typeface="Wingdings" panose="05000000000000000000" pitchFamily="2" charset="2"/>
              <a:buChar char="Ø"/>
            </a:pPr>
            <a:r>
              <a:rPr lang="zh-CN" altLang="en-US" sz="1600" dirty="0" smtClean="0"/>
              <a:t>工</a:t>
            </a:r>
            <a:r>
              <a:rPr lang="zh-CN" altLang="en-US" sz="1600" dirty="0"/>
              <a:t>单自动任务</a:t>
            </a:r>
          </a:p>
          <a:p>
            <a:pPr lvl="2"/>
            <a:endParaRPr lang="zh-CN" altLang="en-US" sz="1600" dirty="0"/>
          </a:p>
          <a:p>
            <a:pPr marL="285750" lvl="2" indent="-285750">
              <a:buFont typeface="Wingdings" panose="05000000000000000000" pitchFamily="2" charset="2"/>
              <a:buChar char="Ø"/>
            </a:pPr>
            <a:r>
              <a:rPr lang="zh-CN" altLang="en-US" sz="1600" dirty="0"/>
              <a:t>工单处理时间</a:t>
            </a:r>
          </a:p>
          <a:p>
            <a:pPr lvl="2"/>
            <a:endParaRPr lang="zh-CN" altLang="en-US" sz="1600" dirty="0"/>
          </a:p>
          <a:p>
            <a:pPr marL="285750" lvl="2" indent="-285750">
              <a:buFont typeface="Wingdings" panose="05000000000000000000" pitchFamily="2" charset="2"/>
              <a:buChar char="Ø"/>
            </a:pPr>
            <a:r>
              <a:rPr lang="zh-CN" altLang="en-US" sz="1600" dirty="0"/>
              <a:t>超时提醒</a:t>
            </a:r>
          </a:p>
          <a:p>
            <a:pPr lvl="2"/>
            <a:endParaRPr lang="zh-CN" altLang="en-US" sz="1600" dirty="0"/>
          </a:p>
          <a:p>
            <a:pPr marL="342900" lvl="2" indent="-342900">
              <a:buFont typeface="Wingdings" panose="05000000000000000000" pitchFamily="2" charset="2"/>
              <a:buChar char="Ø"/>
            </a:pPr>
            <a:r>
              <a:rPr lang="zh-CN" altLang="en-US" sz="1600" dirty="0"/>
              <a:t>提醒目标</a:t>
            </a:r>
          </a:p>
          <a:p>
            <a:pPr lvl="2"/>
            <a:endParaRPr lang="zh-CN" altLang="en-US" sz="1600" dirty="0"/>
          </a:p>
          <a:p>
            <a:pPr marL="285750" lvl="2" indent="-285750">
              <a:buFont typeface="Wingdings" panose="05000000000000000000" pitchFamily="2" charset="2"/>
              <a:buChar char="Ø"/>
            </a:pPr>
            <a:r>
              <a:rPr lang="zh-CN" altLang="en-US" sz="1600" dirty="0"/>
              <a:t>宏</a:t>
            </a:r>
          </a:p>
          <a:p>
            <a:endParaRPr lang="zh-CN" altLang="en-US" sz="1600" dirty="0"/>
          </a:p>
          <a:p>
            <a:endParaRPr lang="zh-CN" altLang="en-US" sz="1600" dirty="0"/>
          </a:p>
        </p:txBody>
      </p:sp>
    </p:spTree>
    <p:extLst>
      <p:ext uri="{BB962C8B-B14F-4D97-AF65-F5344CB8AC3E}">
        <p14:creationId xmlns:p14="http://schemas.microsoft.com/office/powerpoint/2010/main" val="296941054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352" y="356581"/>
            <a:ext cx="2339102" cy="480131"/>
          </a:xfrm>
          <a:prstGeom prst="rect">
            <a:avLst/>
          </a:prstGeom>
        </p:spPr>
        <p:txBody>
          <a:bodyPr wrap="none">
            <a:spAutoFit/>
          </a:bodyPr>
          <a:lstStyle/>
          <a:p>
            <a:r>
              <a:rPr lang="zh-CN" altLang="en-US" dirty="0"/>
              <a:t>工单高级功能</a:t>
            </a:r>
          </a:p>
        </p:txBody>
      </p:sp>
      <p:sp>
        <p:nvSpPr>
          <p:cNvPr id="4" name="文本框 3"/>
          <p:cNvSpPr txBox="1"/>
          <p:nvPr/>
        </p:nvSpPr>
        <p:spPr>
          <a:xfrm>
            <a:off x="911424" y="768509"/>
            <a:ext cx="10081120" cy="100642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indent="-285750">
              <a:lnSpc>
                <a:spcPct val="150000"/>
              </a:lnSpc>
              <a:buFont typeface="Wingdings" panose="05000000000000000000" pitchFamily="2" charset="2"/>
              <a:buChar char="Ø"/>
            </a:pPr>
            <a:r>
              <a:rPr lang="zh-CN" altLang="en-US" sz="1800" dirty="0">
                <a:latin typeface="+mn-ea"/>
                <a:ea typeface="+mn-ea"/>
              </a:rPr>
              <a:t>工</a:t>
            </a:r>
            <a:r>
              <a:rPr lang="zh-CN" altLang="en-US" sz="1800" dirty="0" smtClean="0">
                <a:latin typeface="+mn-ea"/>
                <a:ea typeface="+mn-ea"/>
              </a:rPr>
              <a:t>单触发器：</a:t>
            </a:r>
            <a:r>
              <a:rPr lang="zh-CN" altLang="en-US" sz="1600" dirty="0"/>
              <a:t>预先设定触发事件和一系列条件，当这些事件和条件满足时，会触发工单触发器，执行预设的动作。工单触发器可用来执行企业业务流程、处理特殊事件、建立自动化流程等</a:t>
            </a:r>
            <a:endParaRPr lang="zh-CN" altLang="en-US" sz="1600" dirty="0">
              <a:latin typeface="宋体" panose="02010600030101010101" pitchFamily="2" charset="-122"/>
              <a:ea typeface="宋体" panose="02010600030101010101" pitchFamily="2" charset="-122"/>
            </a:endParaRPr>
          </a:p>
          <a:p>
            <a:endParaRPr kumimoji="0" lang="zh-CN" altLang="en-US" sz="1600" b="0" i="0" u="none" strike="noStrike" cap="none" spc="0" normalizeH="0" baseline="0" dirty="0">
              <a:ln>
                <a:noFill/>
              </a:ln>
              <a:solidFill>
                <a:srgbClr val="35507B"/>
              </a:solidFill>
              <a:effectLst/>
              <a:uFillTx/>
              <a:sym typeface="Calibri" panose="020F0502020204030204"/>
            </a:endParaRPr>
          </a:p>
        </p:txBody>
      </p:sp>
      <p:pic>
        <p:nvPicPr>
          <p:cNvPr id="1028" name="Picture 4" descr="https://dn-udeskpub.qbox.me/%E8%A7%A6%E5%8F%91%E5%99%A81-1531453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408" y="1581705"/>
            <a:ext cx="4757611" cy="21990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dn-udeskpub.qbox.me/%E8%A7%A6%E5%8F%91%E5%99%A82-15314534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1947" y="1581183"/>
            <a:ext cx="4692395" cy="218072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dn-udeskpub.qbox.me/%E8%A7%A6%E5%8F%91%E5%99%A83-153145341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5640" y="3861048"/>
            <a:ext cx="6004502" cy="2758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0663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352" y="356581"/>
            <a:ext cx="2339102" cy="480131"/>
          </a:xfrm>
          <a:prstGeom prst="rect">
            <a:avLst/>
          </a:prstGeom>
        </p:spPr>
        <p:txBody>
          <a:bodyPr wrap="none">
            <a:spAutoFit/>
          </a:bodyPr>
          <a:lstStyle/>
          <a:p>
            <a:r>
              <a:rPr lang="zh-CN" altLang="en-US" dirty="0"/>
              <a:t>工单高级功能</a:t>
            </a:r>
          </a:p>
        </p:txBody>
      </p:sp>
      <p:sp>
        <p:nvSpPr>
          <p:cNvPr id="4" name="文本框 3"/>
          <p:cNvSpPr txBox="1"/>
          <p:nvPr/>
        </p:nvSpPr>
        <p:spPr>
          <a:xfrm>
            <a:off x="695400" y="944724"/>
            <a:ext cx="9721080" cy="1006429"/>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indent="-285750">
              <a:lnSpc>
                <a:spcPct val="150000"/>
              </a:lnSpc>
              <a:buFont typeface="Wingdings" panose="05000000000000000000" pitchFamily="2" charset="2"/>
              <a:buChar char="Ø"/>
            </a:pPr>
            <a:r>
              <a:rPr lang="zh-CN" altLang="en-US" sz="1800" dirty="0">
                <a:latin typeface="+mn-ea"/>
                <a:ea typeface="+mn-ea"/>
              </a:rPr>
              <a:t>工</a:t>
            </a:r>
            <a:r>
              <a:rPr lang="zh-CN" altLang="en-US" sz="1800" dirty="0" smtClean="0">
                <a:latin typeface="+mn-ea"/>
                <a:ea typeface="+mn-ea"/>
              </a:rPr>
              <a:t>单自动任务：</a:t>
            </a:r>
            <a:r>
              <a:rPr lang="zh-CN" altLang="en-US" sz="1600" dirty="0"/>
              <a:t>工单自动任务也可称为“工单定时任务”，在工单发生某些变化一段时间后，自动执行预设动作。与触发器类似，可用来设定自动化流程处理工单，来执行与时间相关的任务。</a:t>
            </a:r>
            <a:endParaRPr lang="zh-CN" altLang="en-US" sz="1600" dirty="0">
              <a:latin typeface="宋体" panose="02010600030101010101" pitchFamily="2" charset="-122"/>
              <a:ea typeface="宋体" panose="02010600030101010101" pitchFamily="2" charset="-122"/>
            </a:endParaRPr>
          </a:p>
          <a:p>
            <a:endParaRPr kumimoji="0" lang="zh-CN" altLang="en-US" sz="1600" b="0" i="0" u="none" strike="noStrike" cap="none" spc="0" normalizeH="0" baseline="0" dirty="0">
              <a:ln>
                <a:noFill/>
              </a:ln>
              <a:solidFill>
                <a:srgbClr val="35507B"/>
              </a:solidFill>
              <a:effectLst/>
              <a:uFillTx/>
              <a:sym typeface="Calibri" panose="020F0502020204030204"/>
            </a:endParaRPr>
          </a:p>
        </p:txBody>
      </p:sp>
      <p:pic>
        <p:nvPicPr>
          <p:cNvPr id="2054" name="Picture 6" descr="https://dn-udeskpub.qbox.me/%E5%B7%A5%E5%8D%95%E8%87%AA%E5%8A%A8%E4%BB%BB%E5%8A%A11-153145351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35" y="2348880"/>
            <a:ext cx="5710735" cy="309634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dn-udeskpub.qbox.me/%E5%B7%A5%E5%8D%95%E8%87%AA%E5%8A%A8%E4%BB%BB%E5%8A%A12-153145354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2472" y="2420888"/>
            <a:ext cx="6286011"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0728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MH_Entry_1">
            <a:hlinkClick r:id="rId18" action="ppaction://hlinksldjump"/>
          </p:cNvPr>
          <p:cNvSpPr/>
          <p:nvPr>
            <p:custDataLst>
              <p:tags r:id="rId2"/>
            </p:custDataLst>
          </p:nvPr>
        </p:nvSpPr>
        <p:spPr>
          <a:xfrm>
            <a:off x="5303912" y="2103912"/>
            <a:ext cx="4140001" cy="603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tx1"/>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2400" dirty="0">
                <a:solidFill>
                  <a:schemeClr val="tx1"/>
                </a:solidFill>
                <a:latin typeface="+mn-ea"/>
              </a:rPr>
              <a:t>工单创建方式</a:t>
            </a:r>
          </a:p>
        </p:txBody>
      </p:sp>
      <p:sp>
        <p:nvSpPr>
          <p:cNvPr id="56" name="MH_Number_1">
            <a:hlinkClick r:id="rId18" action="ppaction://hlinksldjump"/>
          </p:cNvPr>
          <p:cNvSpPr/>
          <p:nvPr>
            <p:custDataLst>
              <p:tags r:id="rId3"/>
            </p:custDataLst>
          </p:nvPr>
        </p:nvSpPr>
        <p:spPr>
          <a:xfrm>
            <a:off x="5303912" y="2142180"/>
            <a:ext cx="397934" cy="52168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rgbClr val="24385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Times New Roman" panose="02020603050405020304" pitchFamily="18" charset="0"/>
              </a:rPr>
              <a:t>2</a:t>
            </a:r>
            <a:endParaRPr lang="zh-CN" altLang="en-US" dirty="0">
              <a:solidFill>
                <a:srgbClr val="FFFFFF"/>
              </a:solidFill>
              <a:cs typeface="Times New Roman" panose="02020603050405020304" pitchFamily="18" charset="0"/>
            </a:endParaRPr>
          </a:p>
        </p:txBody>
      </p:sp>
      <p:sp>
        <p:nvSpPr>
          <p:cNvPr id="13" name="MH_Others_1"/>
          <p:cNvSpPr txBox="1"/>
          <p:nvPr>
            <p:custDataLst>
              <p:tags r:id="rId4"/>
            </p:custDataLst>
          </p:nvPr>
        </p:nvSpPr>
        <p:spPr>
          <a:xfrm>
            <a:off x="2135560" y="1713553"/>
            <a:ext cx="1435100" cy="2755900"/>
          </a:xfrm>
          <a:prstGeom prst="rect">
            <a:avLst/>
          </a:prstGeom>
          <a:noFill/>
        </p:spPr>
        <p:txBody>
          <a:bodyPr wrap="square" lIns="0" tIns="0" rIns="0" bIns="0" rtlCol="0" anchor="ctr" anchorCtr="0">
            <a:noAutofit/>
          </a:bodyPr>
          <a:lstStyle/>
          <a:p>
            <a:pPr algn="ctr"/>
            <a:r>
              <a:rPr lang="zh-CN" altLang="en-US" sz="6600" dirty="0">
                <a:latin typeface="微软雅黑" panose="020B0503020204020204" pitchFamily="34" charset="-122"/>
                <a:ea typeface="微软雅黑" panose="020B0503020204020204" pitchFamily="34" charset="-122"/>
              </a:rPr>
              <a:t>目</a:t>
            </a:r>
            <a:endParaRPr lang="en-US" altLang="zh-CN" sz="6600" dirty="0">
              <a:latin typeface="微软雅黑" panose="020B0503020204020204" pitchFamily="34" charset="-122"/>
              <a:ea typeface="微软雅黑" panose="020B0503020204020204" pitchFamily="34" charset="-122"/>
            </a:endParaRPr>
          </a:p>
          <a:p>
            <a:pPr algn="ctr"/>
            <a:r>
              <a:rPr lang="zh-CN" altLang="en-US" sz="6600" dirty="0">
                <a:latin typeface="微软雅黑" panose="020B0503020204020204" pitchFamily="34" charset="-122"/>
                <a:ea typeface="微软雅黑" panose="020B0503020204020204" pitchFamily="34" charset="-122"/>
              </a:rPr>
              <a:t>录</a:t>
            </a:r>
          </a:p>
        </p:txBody>
      </p:sp>
      <p:sp>
        <p:nvSpPr>
          <p:cNvPr id="14" name="MH_Others_2"/>
          <p:cNvSpPr txBox="1"/>
          <p:nvPr>
            <p:custDataLst>
              <p:tags r:id="rId5"/>
            </p:custDataLst>
          </p:nvPr>
        </p:nvSpPr>
        <p:spPr>
          <a:xfrm rot="5400000">
            <a:off x="346200" y="2823318"/>
            <a:ext cx="3693432" cy="523220"/>
          </a:xfrm>
          <a:prstGeom prst="rect">
            <a:avLst/>
          </a:prstGeom>
          <a:noFill/>
        </p:spPr>
        <p:txBody>
          <a:bodyPr wrap="square">
            <a:spAutoFit/>
          </a:bodyPr>
          <a:lstStyle/>
          <a:p>
            <a:pPr algn="ctr">
              <a:defRPr/>
            </a:pPr>
            <a:r>
              <a:rPr lang="en-US" altLang="zh-CN" sz="2800" spc="400" dirty="0">
                <a:solidFill>
                  <a:srgbClr val="DDDDDD"/>
                </a:solidFill>
                <a:latin typeface="微软雅黑" panose="020B0503020204020204" pitchFamily="34" charset="-122"/>
                <a:ea typeface="微软雅黑" panose="020B0503020204020204" pitchFamily="34" charset="-122"/>
              </a:rPr>
              <a:t>CONTENTS</a:t>
            </a:r>
            <a:endParaRPr lang="zh-CN" altLang="en-US" sz="2800" spc="400" dirty="0">
              <a:solidFill>
                <a:srgbClr val="DDDDDD"/>
              </a:solidFill>
              <a:latin typeface="微软雅黑" panose="020B0503020204020204" pitchFamily="34" charset="-122"/>
              <a:ea typeface="微软雅黑" panose="020B0503020204020204" pitchFamily="34" charset="-122"/>
            </a:endParaRPr>
          </a:p>
        </p:txBody>
      </p:sp>
      <p:sp>
        <p:nvSpPr>
          <p:cNvPr id="12" name="MH_Entry_1">
            <a:hlinkClick r:id="rId18" action="ppaction://hlinksldjump"/>
          </p:cNvPr>
          <p:cNvSpPr/>
          <p:nvPr>
            <p:custDataLst>
              <p:tags r:id="rId6"/>
            </p:custDataLst>
          </p:nvPr>
        </p:nvSpPr>
        <p:spPr>
          <a:xfrm>
            <a:off x="5303912" y="2867056"/>
            <a:ext cx="4140001" cy="603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solidFill>
            <a:srgbClr val="24385E"/>
          </a:solidFill>
          <a:ln w="3175" cap="sq">
            <a:solidFill>
              <a:schemeClr val="tx1"/>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2400" dirty="0">
                <a:solidFill>
                  <a:schemeClr val="tx1"/>
                </a:solidFill>
                <a:latin typeface="+mn-ea"/>
              </a:rPr>
              <a:t>工单基本操作</a:t>
            </a:r>
          </a:p>
        </p:txBody>
      </p:sp>
      <p:sp>
        <p:nvSpPr>
          <p:cNvPr id="15" name="MH_Number_1">
            <a:hlinkClick r:id="rId18" action="ppaction://hlinksldjump"/>
          </p:cNvPr>
          <p:cNvSpPr/>
          <p:nvPr>
            <p:custDataLst>
              <p:tags r:id="rId7"/>
            </p:custDataLst>
          </p:nvPr>
        </p:nvSpPr>
        <p:spPr>
          <a:xfrm>
            <a:off x="5303912" y="2905324"/>
            <a:ext cx="397934" cy="52168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rgbClr val="24385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Times New Roman" panose="02020603050405020304" pitchFamily="18" charset="0"/>
              </a:rPr>
              <a:t>3</a:t>
            </a:r>
            <a:endParaRPr lang="zh-CN" altLang="en-US" dirty="0">
              <a:solidFill>
                <a:srgbClr val="FFFFFF"/>
              </a:solidFill>
              <a:cs typeface="Times New Roman" panose="02020603050405020304" pitchFamily="18" charset="0"/>
            </a:endParaRPr>
          </a:p>
        </p:txBody>
      </p:sp>
      <p:sp>
        <p:nvSpPr>
          <p:cNvPr id="16" name="MH_Entry_2">
            <a:hlinkClick r:id="rId18" action="ppaction://hlinksldjump"/>
          </p:cNvPr>
          <p:cNvSpPr/>
          <p:nvPr>
            <p:custDataLst>
              <p:tags r:id="rId8"/>
            </p:custDataLst>
          </p:nvPr>
        </p:nvSpPr>
        <p:spPr>
          <a:xfrm>
            <a:off x="5303912" y="3630200"/>
            <a:ext cx="4140001" cy="603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tx1"/>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2400" dirty="0">
                <a:solidFill>
                  <a:schemeClr val="tx1"/>
                </a:solidFill>
                <a:latin typeface="+mn-ea"/>
              </a:rPr>
              <a:t>工单</a:t>
            </a:r>
            <a:r>
              <a:rPr lang="zh-CN" altLang="en-US" sz="2400" dirty="0" smtClean="0">
                <a:solidFill>
                  <a:schemeClr val="tx1"/>
                </a:solidFill>
                <a:latin typeface="+mn-ea"/>
              </a:rPr>
              <a:t>配置（管理员）</a:t>
            </a:r>
            <a:endParaRPr lang="zh-CN" altLang="en-US" sz="2400" dirty="0">
              <a:solidFill>
                <a:schemeClr val="tx1"/>
              </a:solidFill>
              <a:latin typeface="+mn-ea"/>
            </a:endParaRPr>
          </a:p>
        </p:txBody>
      </p:sp>
      <p:sp>
        <p:nvSpPr>
          <p:cNvPr id="17" name="MH_Number_2">
            <a:hlinkClick r:id="rId18" action="ppaction://hlinksldjump"/>
          </p:cNvPr>
          <p:cNvSpPr/>
          <p:nvPr>
            <p:custDataLst>
              <p:tags r:id="rId9"/>
            </p:custDataLst>
          </p:nvPr>
        </p:nvSpPr>
        <p:spPr>
          <a:xfrm>
            <a:off x="5303912" y="3668468"/>
            <a:ext cx="397934" cy="52168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rgbClr val="24385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Times New Roman" panose="02020603050405020304" pitchFamily="18" charset="0"/>
              </a:rPr>
              <a:t>4</a:t>
            </a:r>
            <a:endParaRPr lang="zh-CN" altLang="en-US" dirty="0">
              <a:solidFill>
                <a:srgbClr val="FFFFFF"/>
              </a:solidFill>
              <a:cs typeface="Times New Roman" panose="02020603050405020304" pitchFamily="18" charset="0"/>
            </a:endParaRPr>
          </a:p>
        </p:txBody>
      </p:sp>
      <p:sp>
        <p:nvSpPr>
          <p:cNvPr id="18" name="MH_Entry_2">
            <a:hlinkClick r:id="rId18" action="ppaction://hlinksldjump"/>
          </p:cNvPr>
          <p:cNvSpPr/>
          <p:nvPr>
            <p:custDataLst>
              <p:tags r:id="rId10"/>
            </p:custDataLst>
          </p:nvPr>
        </p:nvSpPr>
        <p:spPr>
          <a:xfrm>
            <a:off x="5303912" y="4393344"/>
            <a:ext cx="4140001" cy="603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tx1"/>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2400" dirty="0">
                <a:solidFill>
                  <a:schemeClr val="tx1"/>
                </a:solidFill>
                <a:latin typeface="+mn-ea"/>
              </a:rPr>
              <a:t>工单高级</a:t>
            </a:r>
            <a:r>
              <a:rPr lang="zh-CN" altLang="en-US" sz="2400" dirty="0" smtClean="0">
                <a:solidFill>
                  <a:schemeClr val="tx1"/>
                </a:solidFill>
                <a:latin typeface="+mn-ea"/>
              </a:rPr>
              <a:t>功能（管理员）</a:t>
            </a:r>
            <a:endParaRPr lang="zh-CN" altLang="en-US" sz="2400" dirty="0">
              <a:solidFill>
                <a:schemeClr val="tx1"/>
              </a:solidFill>
              <a:latin typeface="+mn-ea"/>
            </a:endParaRPr>
          </a:p>
        </p:txBody>
      </p:sp>
      <p:sp>
        <p:nvSpPr>
          <p:cNvPr id="19" name="MH_Number_2">
            <a:hlinkClick r:id="rId18" action="ppaction://hlinksldjump"/>
          </p:cNvPr>
          <p:cNvSpPr/>
          <p:nvPr>
            <p:custDataLst>
              <p:tags r:id="rId11"/>
            </p:custDataLst>
          </p:nvPr>
        </p:nvSpPr>
        <p:spPr>
          <a:xfrm>
            <a:off x="5303912" y="4431612"/>
            <a:ext cx="397934" cy="52168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rgbClr val="24385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Times New Roman" panose="02020603050405020304" pitchFamily="18" charset="0"/>
              </a:rPr>
              <a:t>5</a:t>
            </a:r>
            <a:endParaRPr lang="zh-CN" altLang="en-US" dirty="0">
              <a:solidFill>
                <a:srgbClr val="FFFFFF"/>
              </a:solidFill>
              <a:cs typeface="Times New Roman" panose="02020603050405020304" pitchFamily="18" charset="0"/>
            </a:endParaRPr>
          </a:p>
        </p:txBody>
      </p:sp>
      <p:sp>
        <p:nvSpPr>
          <p:cNvPr id="20" name="MH_Entry_1">
            <a:hlinkClick r:id="rId18" action="ppaction://hlinksldjump"/>
          </p:cNvPr>
          <p:cNvSpPr/>
          <p:nvPr>
            <p:custDataLst>
              <p:tags r:id="rId12"/>
            </p:custDataLst>
          </p:nvPr>
        </p:nvSpPr>
        <p:spPr>
          <a:xfrm>
            <a:off x="5303912" y="1340768"/>
            <a:ext cx="4140001" cy="603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tx1"/>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a:lnSpc>
                <a:spcPct val="130000"/>
              </a:lnSpc>
            </a:pPr>
            <a:r>
              <a:rPr lang="zh-CN" altLang="zh-CN" sz="2400" dirty="0">
                <a:solidFill>
                  <a:schemeClr val="tx1"/>
                </a:solidFill>
                <a:latin typeface="+mn-ea"/>
              </a:rPr>
              <a:t>工单系统介绍</a:t>
            </a:r>
            <a:endParaRPr lang="en-US" altLang="zh-CN" sz="2400" dirty="0">
              <a:solidFill>
                <a:schemeClr val="tx1"/>
              </a:solidFill>
              <a:latin typeface="+mn-ea"/>
            </a:endParaRPr>
          </a:p>
        </p:txBody>
      </p:sp>
      <p:sp>
        <p:nvSpPr>
          <p:cNvPr id="21" name="MH_Number_1">
            <a:hlinkClick r:id="rId18" action="ppaction://hlinksldjump"/>
          </p:cNvPr>
          <p:cNvSpPr/>
          <p:nvPr>
            <p:custDataLst>
              <p:tags r:id="rId13"/>
            </p:custDataLst>
          </p:nvPr>
        </p:nvSpPr>
        <p:spPr>
          <a:xfrm>
            <a:off x="5303912" y="1379036"/>
            <a:ext cx="397934" cy="52168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rgbClr val="24385E"/>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Times New Roman" panose="02020603050405020304" pitchFamily="18" charset="0"/>
              </a:rPr>
              <a:t>1</a:t>
            </a:r>
            <a:endParaRPr lang="zh-CN" altLang="en-US" dirty="0">
              <a:solidFill>
                <a:srgbClr val="FFFFFF"/>
              </a:solidFill>
              <a:cs typeface="Times New Roman" panose="02020603050405020304" pitchFamily="18" charset="0"/>
            </a:endParaRPr>
          </a:p>
        </p:txBody>
      </p:sp>
      <p:sp>
        <p:nvSpPr>
          <p:cNvPr id="22" name="MH_Entry_2">
            <a:hlinkClick r:id="rId18" action="ppaction://hlinksldjump"/>
          </p:cNvPr>
          <p:cNvSpPr/>
          <p:nvPr>
            <p:custDataLst>
              <p:tags r:id="rId14"/>
            </p:custDataLst>
          </p:nvPr>
        </p:nvSpPr>
        <p:spPr>
          <a:xfrm>
            <a:off x="5303912" y="5156488"/>
            <a:ext cx="4140001" cy="603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tx1"/>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2400" dirty="0">
                <a:solidFill>
                  <a:schemeClr val="tx1"/>
                </a:solidFill>
                <a:latin typeface="+mn-ea"/>
              </a:rPr>
              <a:t>工单报表</a:t>
            </a:r>
          </a:p>
        </p:txBody>
      </p:sp>
      <p:sp>
        <p:nvSpPr>
          <p:cNvPr id="23" name="MH_Number_2">
            <a:hlinkClick r:id="rId18" action="ppaction://hlinksldjump"/>
          </p:cNvPr>
          <p:cNvSpPr/>
          <p:nvPr>
            <p:custDataLst>
              <p:tags r:id="rId15"/>
            </p:custDataLst>
          </p:nvPr>
        </p:nvSpPr>
        <p:spPr>
          <a:xfrm>
            <a:off x="5303912" y="5194756"/>
            <a:ext cx="397934" cy="52168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rgbClr val="24385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Times New Roman" panose="02020603050405020304" pitchFamily="18" charset="0"/>
              </a:rPr>
              <a:t>6</a:t>
            </a:r>
            <a:endParaRPr lang="zh-CN" altLang="en-US" dirty="0">
              <a:solidFill>
                <a:srgbClr val="FFFFFF"/>
              </a:solidFill>
              <a:cs typeface="Times New Roman" panose="02020603050405020304" pitchFamily="18" charset="0"/>
            </a:endParaRPr>
          </a:p>
        </p:txBody>
      </p:sp>
      <p:sp>
        <p:nvSpPr>
          <p:cNvPr id="2" name="矩形 1"/>
          <p:cNvSpPr/>
          <p:nvPr/>
        </p:nvSpPr>
        <p:spPr>
          <a:xfrm>
            <a:off x="335360" y="356581"/>
            <a:ext cx="902811" cy="480131"/>
          </a:xfrm>
          <a:prstGeom prst="rect">
            <a:avLst/>
          </a:prstGeom>
        </p:spPr>
        <p:txBody>
          <a:bodyPr wrap="none">
            <a:spAutoFit/>
          </a:bodyPr>
          <a:lstStyle/>
          <a:p>
            <a:r>
              <a:rPr lang="zh-CN" altLang="en-US" dirty="0"/>
              <a:t>目录</a:t>
            </a:r>
          </a:p>
        </p:txBody>
      </p:sp>
    </p:spTree>
    <p:custDataLst>
      <p:tags r:id="rId1"/>
    </p:custDataLst>
    <p:extLst>
      <p:ext uri="{BB962C8B-B14F-4D97-AF65-F5344CB8AC3E}">
        <p14:creationId xmlns:p14="http://schemas.microsoft.com/office/powerpoint/2010/main" val="36264036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352" y="356581"/>
            <a:ext cx="2339102" cy="480131"/>
          </a:xfrm>
          <a:prstGeom prst="rect">
            <a:avLst/>
          </a:prstGeom>
        </p:spPr>
        <p:txBody>
          <a:bodyPr wrap="none">
            <a:spAutoFit/>
          </a:bodyPr>
          <a:lstStyle/>
          <a:p>
            <a:r>
              <a:rPr lang="zh-CN" altLang="en-US" dirty="0"/>
              <a:t>工单高级功能</a:t>
            </a:r>
          </a:p>
        </p:txBody>
      </p:sp>
      <p:sp>
        <p:nvSpPr>
          <p:cNvPr id="4" name="文本框 3"/>
          <p:cNvSpPr txBox="1"/>
          <p:nvPr/>
        </p:nvSpPr>
        <p:spPr>
          <a:xfrm>
            <a:off x="695400" y="944724"/>
            <a:ext cx="10297144" cy="1154162"/>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indent="-285750">
              <a:lnSpc>
                <a:spcPct val="150000"/>
              </a:lnSpc>
              <a:buFont typeface="Wingdings" panose="05000000000000000000" pitchFamily="2" charset="2"/>
              <a:buChar char="Ø"/>
            </a:pPr>
            <a:r>
              <a:rPr lang="zh-CN" altLang="en-US" sz="1800" dirty="0">
                <a:latin typeface="+mn-ea"/>
                <a:ea typeface="+mn-ea"/>
              </a:rPr>
              <a:t>工</a:t>
            </a:r>
            <a:r>
              <a:rPr lang="zh-CN" altLang="en-US" sz="1800" dirty="0" smtClean="0">
                <a:latin typeface="+mn-ea"/>
                <a:ea typeface="+mn-ea"/>
              </a:rPr>
              <a:t>单处理时间：</a:t>
            </a:r>
            <a:r>
              <a:rPr lang="zh-CN" altLang="en-US" sz="1600" dirty="0"/>
              <a:t>工单处理时间可以用来实现自定义工单处理用时记录，通过设定计时开始时间和计时结束时间，实现灵活的工单计时操作。工单处理时间设置完成后，对增加了处理时间的工单，会在工单详情中显示，鼠标悬浮可显示计时开始条件和计时结束条件。在工单报表中查看处理时长报表，具体可查看处理时长报表。</a:t>
            </a:r>
            <a:endParaRPr kumimoji="0" lang="zh-CN" altLang="en-US" sz="1600" b="0" i="0" u="none" strike="noStrike" cap="none" spc="0" normalizeH="0" baseline="0" dirty="0">
              <a:ln>
                <a:noFill/>
              </a:ln>
              <a:solidFill>
                <a:srgbClr val="35507B"/>
              </a:solidFill>
              <a:effectLst/>
              <a:uFillTx/>
              <a:sym typeface="Calibri" panose="020F0502020204030204"/>
            </a:endParaRPr>
          </a:p>
        </p:txBody>
      </p:sp>
      <p:pic>
        <p:nvPicPr>
          <p:cNvPr id="3076" name="Picture 4" descr="https://dn-udeskpub.qbox.me/%E5%A4%84%E7%90%86%E6%97%B6%E9%97%B4%E5%AE%9E%E4%BE%8B3-15314536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1262" y="3356991"/>
            <a:ext cx="5641512" cy="260999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dn-udeskpub.qbox.me/%E5%A4%84%E7%90%86%E6%97%B6%E9%97%B41-153145360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452" y="2237153"/>
            <a:ext cx="5262246" cy="2424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554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352" y="356581"/>
            <a:ext cx="2339102" cy="480131"/>
          </a:xfrm>
          <a:prstGeom prst="rect">
            <a:avLst/>
          </a:prstGeom>
        </p:spPr>
        <p:txBody>
          <a:bodyPr wrap="none">
            <a:spAutoFit/>
          </a:bodyPr>
          <a:lstStyle/>
          <a:p>
            <a:r>
              <a:rPr lang="zh-CN" altLang="en-US" dirty="0"/>
              <a:t>工单高级功能</a:t>
            </a:r>
          </a:p>
        </p:txBody>
      </p:sp>
      <p:sp>
        <p:nvSpPr>
          <p:cNvPr id="4" name="文本框 3"/>
          <p:cNvSpPr txBox="1"/>
          <p:nvPr/>
        </p:nvSpPr>
        <p:spPr>
          <a:xfrm>
            <a:off x="695400" y="944724"/>
            <a:ext cx="10297144" cy="1154162"/>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indent="-285750">
              <a:lnSpc>
                <a:spcPct val="150000"/>
              </a:lnSpc>
              <a:buFont typeface="Wingdings" panose="05000000000000000000" pitchFamily="2" charset="2"/>
              <a:buChar char="Ø"/>
            </a:pPr>
            <a:r>
              <a:rPr lang="zh-CN" altLang="en-US" sz="1800" dirty="0"/>
              <a:t>提醒</a:t>
            </a:r>
            <a:r>
              <a:rPr lang="zh-CN" altLang="en-US" sz="1800" dirty="0" smtClean="0"/>
              <a:t>目标</a:t>
            </a:r>
            <a:r>
              <a:rPr lang="zh-CN" altLang="en-US" sz="1800" dirty="0" smtClean="0">
                <a:latin typeface="+mn-ea"/>
                <a:ea typeface="+mn-ea"/>
              </a:rPr>
              <a:t>：</a:t>
            </a:r>
            <a:r>
              <a:rPr lang="zh-CN" altLang="en-US" sz="1600" dirty="0"/>
              <a:t>提醒目标（</a:t>
            </a:r>
            <a:r>
              <a:rPr lang="en-US" altLang="zh-CN" sz="1600" dirty="0" err="1"/>
              <a:t>webhook</a:t>
            </a:r>
            <a:r>
              <a:rPr lang="zh-CN" altLang="en-US" sz="1600" dirty="0"/>
              <a:t>）用于通知第三方系统或第三方服务，与触发器或工单自动任务结合使用</a:t>
            </a:r>
            <a:r>
              <a:rPr lang="zh-CN" altLang="en-US" sz="1600" dirty="0" smtClean="0"/>
              <a:t>。</a:t>
            </a:r>
            <a:endParaRPr lang="en-US" altLang="zh-CN" sz="1600" dirty="0" smtClean="0"/>
          </a:p>
          <a:p>
            <a:pPr lvl="1">
              <a:lnSpc>
                <a:spcPct val="150000"/>
              </a:lnSpc>
            </a:pPr>
            <a:r>
              <a:rPr lang="en-US" altLang="zh-CN" sz="1600" dirty="0">
                <a:latin typeface="宋体" panose="02010600030101010101" pitchFamily="2" charset="-122"/>
                <a:ea typeface="宋体" panose="02010600030101010101" pitchFamily="2" charset="-122"/>
              </a:rPr>
              <a:t> </a:t>
            </a:r>
            <a:r>
              <a:rPr lang="en-US" altLang="zh-CN" sz="1600" dirty="0" smtClean="0">
                <a:latin typeface="宋体" panose="02010600030101010101" pitchFamily="2" charset="-122"/>
                <a:ea typeface="宋体" panose="02010600030101010101" pitchFamily="2" charset="-122"/>
              </a:rPr>
              <a:t>	     </a:t>
            </a:r>
            <a:r>
              <a:rPr lang="zh-CN" altLang="en-US" sz="1600" dirty="0"/>
              <a:t>提醒目标结合触发器一起使用</a:t>
            </a:r>
            <a:r>
              <a:rPr lang="zh-CN" altLang="en-US" sz="1600" dirty="0" smtClean="0"/>
              <a:t>。</a:t>
            </a:r>
            <a:endParaRPr lang="en-US" altLang="zh-CN" sz="1600" dirty="0" smtClean="0"/>
          </a:p>
          <a:p>
            <a:pPr lvl="1">
              <a:lnSpc>
                <a:spcPct val="150000"/>
              </a:lnSpc>
            </a:pPr>
            <a:endParaRPr lang="zh-CN" altLang="en-US" sz="1600" dirty="0"/>
          </a:p>
        </p:txBody>
      </p:sp>
      <p:pic>
        <p:nvPicPr>
          <p:cNvPr id="5126" name="Picture 6" descr="https://dn-udeskpub.qbox.me/%E6%8F%90%E9%86%92%E7%9B%AE%E6%A0%871-153145387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378" y="1844824"/>
            <a:ext cx="6015889" cy="280831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dn-udeskpub.qbox.me/%E6%8F%90%E9%86%92%E7%9B%AE%E6%A0%872-15415873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84032" y="3248980"/>
            <a:ext cx="5453659"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123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352" y="356581"/>
            <a:ext cx="2339102" cy="480131"/>
          </a:xfrm>
          <a:prstGeom prst="rect">
            <a:avLst/>
          </a:prstGeom>
        </p:spPr>
        <p:txBody>
          <a:bodyPr wrap="none">
            <a:spAutoFit/>
          </a:bodyPr>
          <a:lstStyle/>
          <a:p>
            <a:r>
              <a:rPr lang="zh-CN" altLang="en-US" dirty="0"/>
              <a:t>工单高级功能</a:t>
            </a:r>
          </a:p>
        </p:txBody>
      </p:sp>
      <p:sp>
        <p:nvSpPr>
          <p:cNvPr id="4" name="文本框 3"/>
          <p:cNvSpPr txBox="1"/>
          <p:nvPr/>
        </p:nvSpPr>
        <p:spPr>
          <a:xfrm>
            <a:off x="983432" y="944724"/>
            <a:ext cx="9577064" cy="784830"/>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square" lIns="0" tIns="0" rIns="0" bIns="0" numCol="1" spcCol="38100" rtlCol="0" anchor="t">
            <a:spAutoFit/>
          </a:bodyPr>
          <a:lstStyle/>
          <a:p>
            <a:pPr marL="285750" indent="-285750">
              <a:lnSpc>
                <a:spcPct val="150000"/>
              </a:lnSpc>
              <a:buFont typeface="Wingdings" panose="05000000000000000000" pitchFamily="2" charset="2"/>
              <a:buChar char="Ø"/>
            </a:pPr>
            <a:r>
              <a:rPr lang="zh-CN" altLang="en-US" sz="1800" dirty="0" smtClean="0">
                <a:latin typeface="+mn-ea"/>
                <a:ea typeface="+mn-ea"/>
              </a:rPr>
              <a:t>宏：</a:t>
            </a:r>
            <a:r>
              <a:rPr lang="zh-CN" altLang="en-US" sz="1600" dirty="0"/>
              <a:t>客服人员可创建宏命令，将多项操作结合在一起，一次点击执行所有预设动作。在工单</a:t>
            </a:r>
            <a:r>
              <a:rPr lang="zh-CN" altLang="en-US" sz="1600" dirty="0" smtClean="0"/>
              <a:t>处理过程</a:t>
            </a:r>
            <a:r>
              <a:rPr lang="zh-CN" altLang="en-US" sz="1600" dirty="0"/>
              <a:t>中，节省时间，简化工作流程。</a:t>
            </a:r>
            <a:endParaRPr kumimoji="0" lang="zh-CN" altLang="en-US" sz="1600" b="0" i="0" u="none" strike="noStrike" cap="none" spc="0" normalizeH="0" baseline="0" dirty="0">
              <a:ln>
                <a:noFill/>
              </a:ln>
              <a:solidFill>
                <a:srgbClr val="35507B"/>
              </a:solidFill>
              <a:effectLst/>
              <a:uFillTx/>
              <a:sym typeface="Calibri" panose="020F0502020204030204"/>
            </a:endParaRPr>
          </a:p>
        </p:txBody>
      </p:sp>
      <p:pic>
        <p:nvPicPr>
          <p:cNvPr id="4098" name="Picture 2" descr="https://dn-udeskpub.qbox.me/%E5%AE%8F3-153145377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352" y="1729554"/>
            <a:ext cx="6181448" cy="285157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dn-udeskpub.qbox.me/%E5%AE%8F4-153145379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8048" y="2780928"/>
            <a:ext cx="5234047"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2493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7" name="未标题-3_画板 1.png" descr="未标题-3_画板 1.png"/>
          <p:cNvPicPr>
            <a:picLocks noChangeAspect="1"/>
          </p:cNvPicPr>
          <p:nvPr/>
        </p:nvPicPr>
        <p:blipFill>
          <a:blip r:embed="rId2" cstate="screen">
            <a:alphaModFix amt="40342"/>
            <a:extLst>
              <a:ext uri="{28A0092B-C50C-407E-A947-70E740481C1C}">
                <a14:useLocalDpi xmlns:a14="http://schemas.microsoft.com/office/drawing/2010/main"/>
              </a:ext>
            </a:extLst>
          </a:blip>
          <a:srcRect/>
          <a:stretch>
            <a:fillRect/>
          </a:stretch>
        </p:blipFill>
        <p:spPr>
          <a:xfrm>
            <a:off x="5937" y="-37091"/>
            <a:ext cx="12180125" cy="6932183"/>
          </a:xfrm>
          <a:prstGeom prst="rect">
            <a:avLst/>
          </a:prstGeom>
          <a:ln w="12700">
            <a:miter lim="400000"/>
            <a:headEnd/>
            <a:tailEnd/>
          </a:ln>
        </p:spPr>
      </p:pic>
      <p:sp>
        <p:nvSpPr>
          <p:cNvPr id="1508" name="矩形"/>
          <p:cNvSpPr/>
          <p:nvPr/>
        </p:nvSpPr>
        <p:spPr>
          <a:xfrm>
            <a:off x="-8484" y="-37092"/>
            <a:ext cx="12194546" cy="6895091"/>
          </a:xfrm>
          <a:prstGeom prst="rect">
            <a:avLst/>
          </a:prstGeom>
          <a:solidFill>
            <a:srgbClr val="24385E">
              <a:alpha val="79571"/>
            </a:srgbClr>
          </a:solidFill>
          <a:ln w="12700">
            <a:miter lim="400000"/>
          </a:ln>
        </p:spPr>
        <p:txBody>
          <a:bodyPr lIns="0" tIns="0" rIns="0" bIns="0"/>
          <a:lstStyle/>
          <a:p>
            <a:pPr algn="just">
              <a:lnSpc>
                <a:spcPct val="150000"/>
              </a:lnSpc>
              <a:defRPr sz="1500">
                <a:latin typeface="Arial" panose="020B0604020202020204"/>
                <a:ea typeface="Arial" panose="020B0604020202020204"/>
                <a:cs typeface="Arial" panose="020B0604020202020204"/>
                <a:sym typeface="Arial" panose="020B0604020202020204"/>
              </a:defRPr>
            </a:pPr>
            <a:endParaRPr>
              <a:ea typeface="微软雅黑" panose="020B0503020204020204" pitchFamily="34" charset="-122"/>
            </a:endParaRPr>
          </a:p>
        </p:txBody>
      </p:sp>
      <p:sp>
        <p:nvSpPr>
          <p:cNvPr id="1509" name="客户案例展示"/>
          <p:cNvSpPr txBox="1"/>
          <p:nvPr/>
        </p:nvSpPr>
        <p:spPr>
          <a:xfrm>
            <a:off x="5045929" y="3258956"/>
            <a:ext cx="508152" cy="1396536"/>
          </a:xfrm>
          <a:prstGeom prst="rect">
            <a:avLst/>
          </a:prstGeom>
          <a:ln w="12700">
            <a:miter lim="400000"/>
          </a:ln>
        </p:spPr>
        <p:txBody>
          <a:bodyPr wrap="none" lIns="0" tIns="0" rIns="0" bIns="0">
            <a:spAutoFit/>
          </a:bodyPr>
          <a:lstStyle>
            <a:lvl1pPr>
              <a:defRPr sz="5000" b="1">
                <a:solidFill>
                  <a:srgbClr val="FFFFFF"/>
                </a:solidFill>
                <a:latin typeface="+mn-lt"/>
                <a:ea typeface="+mn-ea"/>
                <a:cs typeface="+mn-cs"/>
                <a:sym typeface="Helvetica"/>
              </a:defRPr>
            </a:lvl1pPr>
          </a:lstStyle>
          <a:p>
            <a:pPr algn="just">
              <a:lnSpc>
                <a:spcPct val="150000"/>
              </a:lnSpc>
            </a:pPr>
            <a:r>
              <a:rPr lang="en-US" sz="6600" dirty="0">
                <a:latin typeface="GungsuhChe" panose="02030609000101010101" pitchFamily="49" charset="-127"/>
                <a:ea typeface="GungsuhChe" panose="02030609000101010101" pitchFamily="49" charset="-127"/>
              </a:rPr>
              <a:t>6</a:t>
            </a:r>
            <a:endParaRPr sz="2800" dirty="0">
              <a:latin typeface="GungsuhChe" panose="02030609000101010101" pitchFamily="49" charset="-127"/>
              <a:ea typeface="GungsuhChe" panose="02030609000101010101" pitchFamily="49" charset="-127"/>
            </a:endParaRPr>
          </a:p>
        </p:txBody>
      </p:sp>
      <p:sp>
        <p:nvSpPr>
          <p:cNvPr id="2" name="矩形 1"/>
          <p:cNvSpPr/>
          <p:nvPr/>
        </p:nvSpPr>
        <p:spPr>
          <a:xfrm>
            <a:off x="6502242" y="3613893"/>
            <a:ext cx="2031325" cy="923330"/>
          </a:xfrm>
          <a:prstGeom prst="rect">
            <a:avLst/>
          </a:prstGeom>
        </p:spPr>
        <p:txBody>
          <a:bodyPr wrap="none">
            <a:spAutoFit/>
          </a:bodyPr>
          <a:lstStyle/>
          <a:p>
            <a:pPr algn="just">
              <a:lnSpc>
                <a:spcPct val="150000"/>
              </a:lnSpc>
            </a:pPr>
            <a:r>
              <a:rPr lang="zh-CN" altLang="en-US" sz="3600" dirty="0">
                <a:solidFill>
                  <a:schemeClr val="bg1"/>
                </a:solidFill>
                <a:ea typeface="微软雅黑" panose="020B0503020204020204" pitchFamily="34" charset="-122"/>
              </a:rPr>
              <a:t>工单报表</a:t>
            </a:r>
          </a:p>
        </p:txBody>
      </p:sp>
      <p:sp>
        <p:nvSpPr>
          <p:cNvPr id="12" name="矩形 11"/>
          <p:cNvSpPr/>
          <p:nvPr/>
        </p:nvSpPr>
        <p:spPr>
          <a:xfrm>
            <a:off x="4504087" y="3959181"/>
            <a:ext cx="543739" cy="480131"/>
          </a:xfrm>
          <a:prstGeom prst="rect">
            <a:avLst/>
          </a:prstGeom>
        </p:spPr>
        <p:txBody>
          <a:bodyPr wrap="none">
            <a:spAutoFit/>
          </a:bodyPr>
          <a:lstStyle/>
          <a:p>
            <a:r>
              <a:rPr lang="zh-CN" altLang="en-US" dirty="0">
                <a:solidFill>
                  <a:schemeClr val="bg1"/>
                </a:solidFill>
                <a:ea typeface="微软雅黑" panose="020B0503020204020204" pitchFamily="34" charset="-122"/>
              </a:rPr>
              <a:t>第</a:t>
            </a:r>
            <a:endParaRPr lang="zh-CN" altLang="en-US" dirty="0">
              <a:solidFill>
                <a:schemeClr val="bg1"/>
              </a:solidFill>
            </a:endParaRPr>
          </a:p>
        </p:txBody>
      </p:sp>
      <p:sp>
        <p:nvSpPr>
          <p:cNvPr id="13" name="矩形 12"/>
          <p:cNvSpPr/>
          <p:nvPr/>
        </p:nvSpPr>
        <p:spPr>
          <a:xfrm>
            <a:off x="5552185" y="3962709"/>
            <a:ext cx="902811" cy="480131"/>
          </a:xfrm>
          <a:prstGeom prst="rect">
            <a:avLst/>
          </a:prstGeom>
        </p:spPr>
        <p:txBody>
          <a:bodyPr wrap="none">
            <a:spAutoFit/>
          </a:bodyPr>
          <a:lstStyle/>
          <a:p>
            <a:r>
              <a:rPr lang="zh-CN" altLang="en-US" dirty="0">
                <a:solidFill>
                  <a:schemeClr val="bg1"/>
                </a:solidFill>
                <a:ea typeface="微软雅黑" panose="020B0503020204020204" pitchFamily="34" charset="-122"/>
              </a:rPr>
              <a:t>部分</a:t>
            </a:r>
            <a:endParaRPr lang="zh-CN" altLang="en-US" dirty="0">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Tree>
    <p:extLst>
      <p:ext uri="{BB962C8B-B14F-4D97-AF65-F5344CB8AC3E}">
        <p14:creationId xmlns:p14="http://schemas.microsoft.com/office/powerpoint/2010/main" val="420158204"/>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39416" y="1052736"/>
            <a:ext cx="10009112" cy="5281446"/>
          </a:xfrm>
          <a:prstGeom prst="rect">
            <a:avLst/>
          </a:prstGeom>
        </p:spPr>
        <p:txBody>
          <a:bodyPr wrap="square">
            <a:spAutoFit/>
          </a:bodyPr>
          <a:lstStyle/>
          <a:p>
            <a:pPr>
              <a:lnSpc>
                <a:spcPct val="150000"/>
              </a:lnSpc>
              <a:buFont typeface="Wingdings" panose="05000000000000000000" pitchFamily="2" charset="2"/>
              <a:buChar char="Ø"/>
            </a:pPr>
            <a:r>
              <a:rPr lang="zh-CN" altLang="en-US" sz="1600" b="1" dirty="0"/>
              <a:t>整体</a:t>
            </a:r>
            <a:r>
              <a:rPr lang="zh-CN" altLang="en-US" sz="1600" b="1"/>
              <a:t>报表</a:t>
            </a:r>
            <a:r>
              <a:rPr lang="zh-CN" altLang="en-US" sz="1600" b="1" smtClean="0"/>
              <a:t>：</a:t>
            </a:r>
            <a:r>
              <a:rPr lang="zh-CN" altLang="zh-CN" sz="1600" smtClean="0"/>
              <a:t>可</a:t>
            </a:r>
            <a:r>
              <a:rPr lang="zh-CN" altLang="zh-CN" sz="1600" dirty="0"/>
              <a:t>查看工单整体报表来对一段时间内的工单新建、解决、关闭、响应等情况进行统计，并支持导出功能</a:t>
            </a:r>
            <a:r>
              <a:rPr lang="zh-CN" altLang="en-US" sz="1600" dirty="0"/>
              <a:t>。</a:t>
            </a:r>
            <a:endParaRPr lang="en-US" altLang="zh-CN" sz="1600" dirty="0"/>
          </a:p>
          <a:p>
            <a:pPr>
              <a:lnSpc>
                <a:spcPct val="150000"/>
              </a:lnSpc>
            </a:pPr>
            <a:endParaRPr lang="en-US" altLang="zh-CN" sz="1600" dirty="0"/>
          </a:p>
          <a:p>
            <a:pPr>
              <a:lnSpc>
                <a:spcPct val="150000"/>
              </a:lnSpc>
              <a:buFont typeface="Wingdings" panose="05000000000000000000" pitchFamily="2" charset="2"/>
              <a:buChar char="Ø"/>
            </a:pPr>
            <a:r>
              <a:rPr lang="zh-CN" altLang="en-US" sz="1600" b="1" dirty="0"/>
              <a:t>客服报表：</a:t>
            </a:r>
            <a:r>
              <a:rPr lang="zh-CN" altLang="zh-CN" sz="1600" dirty="0"/>
              <a:t>工单客服报表是衡量客服在某个时间段内完成工单工作相关指标的报表，可概览所有客服的数据，也可单独查看某个客服一段时间内的工单处理情况</a:t>
            </a:r>
            <a:r>
              <a:rPr lang="zh-CN" altLang="en-US" sz="1600" dirty="0"/>
              <a:t>。</a:t>
            </a:r>
            <a:endParaRPr lang="en-US" altLang="zh-CN" sz="1600" dirty="0"/>
          </a:p>
          <a:p>
            <a:pPr>
              <a:lnSpc>
                <a:spcPct val="150000"/>
              </a:lnSpc>
              <a:buFont typeface="Wingdings" panose="05000000000000000000" pitchFamily="2" charset="2"/>
              <a:buChar char="Ø"/>
            </a:pPr>
            <a:endParaRPr lang="en-US" altLang="zh-CN" sz="1600" dirty="0"/>
          </a:p>
          <a:p>
            <a:pPr>
              <a:lnSpc>
                <a:spcPct val="150000"/>
              </a:lnSpc>
              <a:buFont typeface="Wingdings" panose="05000000000000000000" pitchFamily="2" charset="2"/>
              <a:buChar char="Ø"/>
            </a:pPr>
            <a:r>
              <a:rPr lang="zh-CN" altLang="en-US" sz="1600" b="1" dirty="0"/>
              <a:t>客服组报表：</a:t>
            </a:r>
            <a:r>
              <a:rPr lang="zh-CN" altLang="en-US" sz="1600" dirty="0"/>
              <a:t>工单客服组报表是衡量客服组在某个时间段内完成工单工作相关指标的报表，可概览所有客服组的数据，也可单独查看某个客服组一段时间内的工单处理情况。</a:t>
            </a:r>
            <a:endParaRPr lang="en-US" altLang="zh-CN" sz="1600" dirty="0"/>
          </a:p>
          <a:p>
            <a:pPr>
              <a:lnSpc>
                <a:spcPct val="150000"/>
              </a:lnSpc>
            </a:pPr>
            <a:endParaRPr lang="en-US" altLang="zh-CN" sz="1600" dirty="0"/>
          </a:p>
          <a:p>
            <a:pPr>
              <a:lnSpc>
                <a:spcPct val="150000"/>
              </a:lnSpc>
              <a:buFont typeface="Wingdings" panose="05000000000000000000" pitchFamily="2" charset="2"/>
              <a:buChar char="Ø"/>
            </a:pPr>
            <a:r>
              <a:rPr lang="zh-CN" altLang="en-US" sz="1600" b="1" dirty="0"/>
              <a:t>自定义报表：</a:t>
            </a:r>
            <a:r>
              <a:rPr lang="zh-CN" altLang="zh-CN" sz="1600" dirty="0"/>
              <a:t>使用工单自定义报表，可以非常方便的针对业务需求定制工单的统计报表。工单自定义报表可分为工单自定义日报表与工单自定义分类报表</a:t>
            </a:r>
            <a:r>
              <a:rPr lang="zh-CN" altLang="en-US" sz="1600" dirty="0"/>
              <a:t>。</a:t>
            </a:r>
            <a:endParaRPr lang="en-US" altLang="zh-CN" sz="1600" dirty="0"/>
          </a:p>
          <a:p>
            <a:pPr>
              <a:lnSpc>
                <a:spcPct val="150000"/>
              </a:lnSpc>
              <a:buFont typeface="Wingdings" panose="05000000000000000000" pitchFamily="2" charset="2"/>
              <a:buChar char="Ø"/>
            </a:pPr>
            <a:endParaRPr lang="en-US" altLang="zh-CN" sz="1600" dirty="0"/>
          </a:p>
          <a:p>
            <a:pPr>
              <a:lnSpc>
                <a:spcPct val="150000"/>
              </a:lnSpc>
              <a:buFont typeface="Wingdings" panose="05000000000000000000" pitchFamily="2" charset="2"/>
              <a:buChar char="Ø"/>
            </a:pPr>
            <a:r>
              <a:rPr lang="zh-CN" altLang="en-US" sz="1600" b="1" dirty="0"/>
              <a:t>处理时长报表：</a:t>
            </a:r>
            <a:r>
              <a:rPr lang="zh-CN" altLang="zh-CN" sz="1600" dirty="0"/>
              <a:t>工单处理时长报表是对已添加的工单处理时间的统计。</a:t>
            </a:r>
            <a:endParaRPr lang="en-US" altLang="zh-CN" sz="1600" dirty="0"/>
          </a:p>
          <a:p>
            <a:endParaRPr lang="en-US" altLang="zh-CN" dirty="0"/>
          </a:p>
        </p:txBody>
      </p:sp>
      <p:sp>
        <p:nvSpPr>
          <p:cNvPr id="3" name="矩形 2"/>
          <p:cNvSpPr/>
          <p:nvPr/>
        </p:nvSpPr>
        <p:spPr>
          <a:xfrm>
            <a:off x="335360" y="356581"/>
            <a:ext cx="2339102" cy="480131"/>
          </a:xfrm>
          <a:prstGeom prst="rect">
            <a:avLst/>
          </a:prstGeom>
        </p:spPr>
        <p:txBody>
          <a:bodyPr wrap="none">
            <a:spAutoFit/>
          </a:bodyPr>
          <a:lstStyle/>
          <a:p>
            <a:r>
              <a:rPr lang="zh-CN" altLang="en-US" dirty="0"/>
              <a:t>工单报表介绍</a:t>
            </a:r>
          </a:p>
        </p:txBody>
      </p:sp>
    </p:spTree>
    <p:extLst>
      <p:ext uri="{BB962C8B-B14F-4D97-AF65-F5344CB8AC3E}">
        <p14:creationId xmlns:p14="http://schemas.microsoft.com/office/powerpoint/2010/main" val="37681330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3"/>
          <a:stretch>
            <a:fillRect/>
          </a:stretch>
        </p:blipFill>
        <p:spPr>
          <a:xfrm>
            <a:off x="712714" y="3717032"/>
            <a:ext cx="4663206" cy="2520280"/>
          </a:xfrm>
          <a:prstGeom prst="rect">
            <a:avLst/>
          </a:prstGeom>
          <a:noFill/>
          <a:ln w="9525">
            <a:noFill/>
          </a:ln>
        </p:spPr>
      </p:pic>
      <p:pic>
        <p:nvPicPr>
          <p:cNvPr id="5" name="图片 4"/>
          <p:cNvPicPr/>
          <p:nvPr/>
        </p:nvPicPr>
        <p:blipFill>
          <a:blip r:embed="rId4" cstate="print">
            <a:extLst>
              <a:ext uri="{28A0092B-C50C-407E-A947-70E740481C1C}">
                <a14:useLocalDpi xmlns:a14="http://schemas.microsoft.com/office/drawing/2010/main" val="0"/>
              </a:ext>
            </a:extLst>
          </a:blip>
          <a:stretch>
            <a:fillRect/>
          </a:stretch>
        </p:blipFill>
        <p:spPr>
          <a:xfrm>
            <a:off x="5879976" y="1137132"/>
            <a:ext cx="4344392" cy="2325888"/>
          </a:xfrm>
          <a:prstGeom prst="rect">
            <a:avLst/>
          </a:prstGeom>
        </p:spPr>
      </p:pic>
      <p:pic>
        <p:nvPicPr>
          <p:cNvPr id="6" name="内容占位符 3"/>
          <p:cNvPicPr>
            <a:picLocks noGrp="1"/>
          </p:cNvPicPr>
          <p:nvPr/>
        </p:nvPicPr>
        <p:blipFill>
          <a:blip r:embed="rId5" cstate="print">
            <a:extLst>
              <a:ext uri="{28A0092B-C50C-407E-A947-70E740481C1C}">
                <a14:useLocalDpi xmlns:a14="http://schemas.microsoft.com/office/drawing/2010/main" val="0"/>
              </a:ext>
            </a:extLst>
          </a:blip>
          <a:stretch>
            <a:fillRect/>
          </a:stretch>
        </p:blipFill>
        <p:spPr>
          <a:xfrm>
            <a:off x="5879976" y="3717032"/>
            <a:ext cx="4344392" cy="2448272"/>
          </a:xfrm>
          <a:prstGeom prst="rect">
            <a:avLst/>
          </a:prstGeom>
        </p:spPr>
      </p:pic>
      <p:pic>
        <p:nvPicPr>
          <p:cNvPr id="7" name="图片 6"/>
          <p:cNvPicPr/>
          <p:nvPr/>
        </p:nvPicPr>
        <p:blipFill>
          <a:blip r:embed="rId6"/>
          <a:stretch>
            <a:fillRect/>
          </a:stretch>
        </p:blipFill>
        <p:spPr>
          <a:xfrm>
            <a:off x="695400" y="1052735"/>
            <a:ext cx="4680520" cy="2410285"/>
          </a:xfrm>
          <a:prstGeom prst="rect">
            <a:avLst/>
          </a:prstGeom>
          <a:noFill/>
          <a:ln w="9525">
            <a:noFill/>
          </a:ln>
        </p:spPr>
      </p:pic>
      <p:sp>
        <p:nvSpPr>
          <p:cNvPr id="2" name="矩形 1"/>
          <p:cNvSpPr/>
          <p:nvPr/>
        </p:nvSpPr>
        <p:spPr>
          <a:xfrm>
            <a:off x="335360" y="356581"/>
            <a:ext cx="2339102" cy="480131"/>
          </a:xfrm>
          <a:prstGeom prst="rect">
            <a:avLst/>
          </a:prstGeom>
        </p:spPr>
        <p:txBody>
          <a:bodyPr wrap="none">
            <a:spAutoFit/>
          </a:bodyPr>
          <a:lstStyle/>
          <a:p>
            <a:r>
              <a:rPr lang="zh-CN" altLang="en-US" dirty="0"/>
              <a:t>工单报表展示</a:t>
            </a:r>
          </a:p>
        </p:txBody>
      </p:sp>
    </p:spTree>
    <p:extLst>
      <p:ext uri="{BB962C8B-B14F-4D97-AF65-F5344CB8AC3E}">
        <p14:creationId xmlns:p14="http://schemas.microsoft.com/office/powerpoint/2010/main" val="17491132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object 3"/>
          <p:cNvSpPr txBox="1"/>
          <p:nvPr/>
        </p:nvSpPr>
        <p:spPr>
          <a:xfrm>
            <a:off x="474886" y="408130"/>
            <a:ext cx="5146675" cy="387798"/>
          </a:xfrm>
          <a:prstGeom prst="rect">
            <a:avLst/>
          </a:prstGeom>
          <a:noFill/>
          <a:ln w="9525">
            <a:noFill/>
          </a:ln>
        </p:spPr>
        <p:txBody>
          <a:bodyPr wrap="square" lIns="0" tIns="0" rIns="0" bIns="0" anchor="t">
            <a:spAutoFit/>
          </a:bodyPr>
          <a:lstStyle/>
          <a:p>
            <a:r>
              <a:rPr lang="zh-CN" altLang="zh-CN" dirty="0" smtClean="0"/>
              <a:t>售后服务指南</a:t>
            </a:r>
            <a:endParaRPr lang="zh-CN" altLang="zh-CN" dirty="0"/>
          </a:p>
        </p:txBody>
      </p:sp>
      <p:sp>
        <p:nvSpPr>
          <p:cNvPr id="25603" name="文本框 10"/>
          <p:cNvSpPr txBox="1"/>
          <p:nvPr/>
        </p:nvSpPr>
        <p:spPr>
          <a:xfrm>
            <a:off x="695400" y="836712"/>
            <a:ext cx="10369152" cy="2566857"/>
          </a:xfrm>
          <a:prstGeom prst="rect">
            <a:avLst/>
          </a:prstGeom>
          <a:noFill/>
          <a:ln w="9525">
            <a:noFill/>
          </a:ln>
        </p:spPr>
        <p:txBody>
          <a:bodyPr wrap="square" anchor="t">
            <a:spAutoFit/>
          </a:bodyPr>
          <a:lstStyle/>
          <a:p>
            <a:r>
              <a:rPr lang="zh-CN" altLang="zh-CN" sz="2400" dirty="0" smtClean="0"/>
              <a:t>服务方式</a:t>
            </a:r>
            <a:r>
              <a:rPr lang="zh-CN" altLang="zh-CN" sz="1600" dirty="0" smtClean="0"/>
              <a:t>：</a:t>
            </a:r>
            <a:endParaRPr lang="en-US" altLang="zh-CN" sz="1600" dirty="0" smtClean="0"/>
          </a:p>
          <a:p>
            <a:pPr>
              <a:lnSpc>
                <a:spcPct val="150000"/>
              </a:lnSpc>
            </a:pPr>
            <a:r>
              <a:rPr lang="en-US" altLang="zh-CN" sz="1600" dirty="0" smtClean="0"/>
              <a:t>              1.</a:t>
            </a:r>
            <a:r>
              <a:rPr lang="zh-CN" altLang="zh-CN" sz="1600" dirty="0" smtClean="0"/>
              <a:t>热线电话 </a:t>
            </a:r>
            <a:r>
              <a:rPr lang="en-US" altLang="zh-CN" sz="1600" dirty="0" smtClean="0"/>
              <a:t>: 010-86462001  </a:t>
            </a:r>
            <a:r>
              <a:rPr lang="en-US" altLang="zh-CN" sz="1600" dirty="0"/>
              <a:t>(</a:t>
            </a:r>
            <a:r>
              <a:rPr lang="zh-CN" altLang="zh-CN" sz="1600" dirty="0"/>
              <a:t>周一至</a:t>
            </a:r>
            <a:r>
              <a:rPr lang="zh-CN" altLang="zh-CN" sz="1600" dirty="0" smtClean="0"/>
              <a:t>周</a:t>
            </a:r>
            <a:r>
              <a:rPr lang="zh-CN" altLang="en-US" sz="1600" dirty="0" smtClean="0"/>
              <a:t>六 </a:t>
            </a:r>
            <a:r>
              <a:rPr lang="en-US" altLang="zh-CN" sz="1600" dirty="0" smtClean="0"/>
              <a:t>9:00 </a:t>
            </a:r>
            <a:r>
              <a:rPr lang="en-US" altLang="zh-CN" sz="1600" dirty="0"/>
              <a:t>- </a:t>
            </a:r>
            <a:r>
              <a:rPr lang="en-US" altLang="zh-CN" sz="1600" dirty="0" smtClean="0"/>
              <a:t>22:00</a:t>
            </a:r>
            <a:r>
              <a:rPr lang="zh-CN" altLang="en-US" sz="1600" dirty="0"/>
              <a:t>，</a:t>
            </a:r>
            <a:r>
              <a:rPr lang="zh-CN" altLang="en-US" sz="1600" dirty="0" smtClean="0"/>
              <a:t>周日 </a:t>
            </a:r>
            <a:r>
              <a:rPr lang="en-US" altLang="zh-CN" sz="1600" dirty="0" smtClean="0"/>
              <a:t>9:00-18:00</a:t>
            </a:r>
            <a:r>
              <a:rPr lang="zh-CN" altLang="en-US" sz="1600" dirty="0" smtClean="0"/>
              <a:t>，法定假期</a:t>
            </a:r>
            <a:r>
              <a:rPr lang="en-US" altLang="zh-CN" sz="1600" dirty="0" smtClean="0"/>
              <a:t>:</a:t>
            </a:r>
            <a:r>
              <a:rPr lang="zh-CN" altLang="en-US" sz="1600" dirty="0" smtClean="0"/>
              <a:t> </a:t>
            </a:r>
            <a:r>
              <a:rPr lang="en-US" altLang="zh-CN" sz="1600" dirty="0" smtClean="0"/>
              <a:t>9:00-18:00)</a:t>
            </a:r>
            <a:r>
              <a:rPr lang="zh-CN" altLang="en-US" sz="1600" dirty="0" smtClean="0"/>
              <a:t>。</a:t>
            </a:r>
            <a:endParaRPr lang="zh-CN" altLang="zh-CN" sz="1600" dirty="0" smtClean="0"/>
          </a:p>
          <a:p>
            <a:pPr>
              <a:lnSpc>
                <a:spcPct val="150000"/>
              </a:lnSpc>
            </a:pPr>
            <a:r>
              <a:rPr lang="en-US" altLang="zh-CN" sz="1600" dirty="0" smtClean="0"/>
              <a:t>              2.</a:t>
            </a:r>
            <a:r>
              <a:rPr lang="zh-CN" altLang="en-US" sz="1600" dirty="0" smtClean="0"/>
              <a:t>提交工单</a:t>
            </a:r>
            <a:r>
              <a:rPr lang="zh-CN" altLang="zh-CN" sz="1600" dirty="0" smtClean="0"/>
              <a:t>：在系统</a:t>
            </a:r>
            <a:r>
              <a:rPr lang="zh-CN" altLang="en-US" sz="1600" dirty="0" smtClean="0"/>
              <a:t>界面右下角，点击提交工单，我们售后团队会尽快联系您。</a:t>
            </a:r>
            <a:endParaRPr lang="en-US" altLang="zh-CN" sz="1600" dirty="0" smtClean="0"/>
          </a:p>
          <a:p>
            <a:pPr>
              <a:lnSpc>
                <a:spcPct val="150000"/>
              </a:lnSpc>
            </a:pPr>
            <a:r>
              <a:rPr lang="en-US" altLang="zh-CN" sz="1600" dirty="0" smtClean="0"/>
              <a:t>              3.</a:t>
            </a:r>
            <a:r>
              <a:rPr lang="zh-CN" altLang="zh-CN" sz="1600" dirty="0" smtClean="0"/>
              <a:t>在线</a:t>
            </a:r>
            <a:r>
              <a:rPr lang="zh-CN" altLang="en-US" sz="1600" dirty="0"/>
              <a:t>客服</a:t>
            </a:r>
            <a:r>
              <a:rPr lang="zh-CN" altLang="en-US" sz="1600" dirty="0" smtClean="0"/>
              <a:t>：</a:t>
            </a:r>
            <a:r>
              <a:rPr lang="zh-CN" altLang="zh-CN" sz="1600" dirty="0"/>
              <a:t>在系统</a:t>
            </a:r>
            <a:r>
              <a:rPr lang="zh-CN" altLang="en-US" sz="1600" dirty="0"/>
              <a:t>界面右</a:t>
            </a:r>
            <a:r>
              <a:rPr lang="zh-CN" altLang="en-US" sz="1600" dirty="0" smtClean="0"/>
              <a:t>下角，可接入在线客服</a:t>
            </a:r>
            <a:r>
              <a:rPr lang="en-US" altLang="zh-CN" sz="1600" dirty="0" smtClean="0"/>
              <a:t>(</a:t>
            </a:r>
            <a:r>
              <a:rPr lang="zh-CN" altLang="zh-CN" sz="1600" dirty="0" smtClean="0"/>
              <a:t>周一至周五</a:t>
            </a:r>
            <a:r>
              <a:rPr lang="en-US" altLang="zh-CN" sz="1600" dirty="0" smtClean="0"/>
              <a:t> 9:00 - 12:00</a:t>
            </a:r>
            <a:r>
              <a:rPr lang="zh-CN" altLang="en-US" sz="1600" dirty="0"/>
              <a:t>，</a:t>
            </a:r>
            <a:r>
              <a:rPr lang="en-US" altLang="zh-CN" sz="1600" dirty="0" smtClean="0"/>
              <a:t>13:30-18:00)</a:t>
            </a:r>
            <a:r>
              <a:rPr lang="zh-CN" altLang="en-US" sz="1600" dirty="0" smtClean="0"/>
              <a:t>。</a:t>
            </a:r>
            <a:endParaRPr lang="en-US" altLang="zh-CN" sz="1600" dirty="0" smtClean="0"/>
          </a:p>
          <a:p>
            <a:endParaRPr lang="en-US" altLang="zh-CN" sz="1600" b="1" dirty="0" smtClean="0"/>
          </a:p>
          <a:p>
            <a:endParaRPr lang="en-US" altLang="zh-CN" sz="1600" b="1" dirty="0" smtClean="0"/>
          </a:p>
          <a:p>
            <a:endParaRPr lang="zh-CN" altLang="zh-CN" sz="1600" dirty="0" smtClean="0"/>
          </a:p>
          <a:p>
            <a:pPr>
              <a:lnSpc>
                <a:spcPct val="150000"/>
              </a:lnSpc>
            </a:pPr>
            <a:endParaRPr lang="zh-CN" altLang="en-US" sz="1600" dirty="0">
              <a:cs typeface="微软雅黑" panose="020B0503020204020204" charset="-122"/>
            </a:endParaRPr>
          </a:p>
        </p:txBody>
      </p:sp>
      <p:sp>
        <p:nvSpPr>
          <p:cNvPr id="5" name="矩形 4"/>
          <p:cNvSpPr/>
          <p:nvPr/>
        </p:nvSpPr>
        <p:spPr>
          <a:xfrm>
            <a:off x="1023902" y="1571613"/>
            <a:ext cx="8120098" cy="757130"/>
          </a:xfrm>
          <a:prstGeom prst="rect">
            <a:avLst/>
          </a:prstGeom>
        </p:spPr>
        <p:txBody>
          <a:bodyPr wrap="square">
            <a:spAutoFit/>
          </a:bodyPr>
          <a:lstStyle/>
          <a:p>
            <a:endParaRPr lang="en-US" altLang="zh-CN" sz="1600" b="1" dirty="0" smtClean="0"/>
          </a:p>
          <a:p>
            <a:endParaRPr lang="en-US" altLang="zh-CN" sz="1600" b="1" dirty="0" smtClean="0"/>
          </a:p>
          <a:p>
            <a:endParaRPr lang="zh-CN" altLang="en-US" sz="1600" dirty="0"/>
          </a:p>
        </p:txBody>
      </p:sp>
      <p:pic>
        <p:nvPicPr>
          <p:cNvPr id="2" name="图片 1"/>
          <p:cNvPicPr>
            <a:picLocks noChangeAspect="1"/>
          </p:cNvPicPr>
          <p:nvPr/>
        </p:nvPicPr>
        <p:blipFill>
          <a:blip r:embed="rId3"/>
          <a:stretch>
            <a:fillRect/>
          </a:stretch>
        </p:blipFill>
        <p:spPr>
          <a:xfrm>
            <a:off x="1631504" y="2420888"/>
            <a:ext cx="8559621" cy="4287134"/>
          </a:xfrm>
          <a:prstGeom prst="rect">
            <a:avLst/>
          </a:prstGeom>
        </p:spPr>
      </p:pic>
    </p:spTree>
    <p:extLst>
      <p:ext uri="{BB962C8B-B14F-4D97-AF65-F5344CB8AC3E}">
        <p14:creationId xmlns:p14="http://schemas.microsoft.com/office/powerpoint/2010/main" val="33786338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文本框 2"/>
          <p:cNvSpPr txBox="1">
            <a:spLocks noChangeArrowheads="1"/>
          </p:cNvSpPr>
          <p:nvPr>
            <p:custDataLst>
              <p:tags r:id="rId2"/>
            </p:custDataLst>
          </p:nvPr>
        </p:nvSpPr>
        <p:spPr bwMode="auto">
          <a:xfrm>
            <a:off x="5318126" y="604838"/>
            <a:ext cx="1439863"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1500" dirty="0">
                <a:solidFill>
                  <a:schemeClr val="bg2"/>
                </a:solidFill>
                <a:latin typeface="Gungsuh" panose="02030600000101010101" pitchFamily="18" charset="-127"/>
                <a:ea typeface="华文行楷" panose="02010800040101010101" pitchFamily="2" charset="-122"/>
              </a:rPr>
              <a:t>提</a:t>
            </a:r>
          </a:p>
        </p:txBody>
      </p:sp>
      <p:sp>
        <p:nvSpPr>
          <p:cNvPr id="3075" name="文本框 3"/>
          <p:cNvSpPr txBox="1">
            <a:spLocks noChangeArrowheads="1"/>
          </p:cNvSpPr>
          <p:nvPr>
            <p:custDataLst>
              <p:tags r:id="rId3"/>
            </p:custDataLst>
          </p:nvPr>
        </p:nvSpPr>
        <p:spPr bwMode="auto">
          <a:xfrm>
            <a:off x="4914901" y="1749426"/>
            <a:ext cx="143986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hangingPunct="1">
              <a:lnSpc>
                <a:spcPct val="100000"/>
              </a:lnSpc>
              <a:spcBef>
                <a:spcPct val="0"/>
              </a:spcBef>
              <a:buNone/>
            </a:pPr>
            <a:r>
              <a:rPr lang="zh-CN" altLang="en-US" sz="11500" dirty="0">
                <a:solidFill>
                  <a:schemeClr val="bg2"/>
                </a:solidFill>
                <a:latin typeface="Gungsuh" panose="02030600000101010101" pitchFamily="18" charset="-127"/>
                <a:ea typeface="华文行楷" panose="02010800040101010101" pitchFamily="2" charset="-122"/>
              </a:rPr>
              <a:t>问</a:t>
            </a:r>
          </a:p>
        </p:txBody>
      </p:sp>
      <p:cxnSp>
        <p:nvCxnSpPr>
          <p:cNvPr id="6" name="直接连接符 5"/>
          <p:cNvCxnSpPr/>
          <p:nvPr>
            <p:custDataLst>
              <p:tags r:id="rId4"/>
            </p:custDataLst>
          </p:nvPr>
        </p:nvCxnSpPr>
        <p:spPr>
          <a:xfrm>
            <a:off x="6037263" y="3294064"/>
            <a:ext cx="0" cy="2776537"/>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77" name="文本框 6"/>
          <p:cNvSpPr txBox="1">
            <a:spLocks noChangeArrowheads="1"/>
          </p:cNvSpPr>
          <p:nvPr>
            <p:custDataLst>
              <p:tags r:id="rId5"/>
            </p:custDataLst>
          </p:nvPr>
        </p:nvSpPr>
        <p:spPr bwMode="auto">
          <a:xfrm>
            <a:off x="5837238" y="3027364"/>
            <a:ext cx="1439862"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8000" dirty="0">
                <a:solidFill>
                  <a:schemeClr val="bg2"/>
                </a:solidFill>
                <a:latin typeface="Gungsuh" panose="02030600000101010101" pitchFamily="18" charset="-127"/>
                <a:ea typeface="华文行楷" panose="02010800040101010101" pitchFamily="2" charset="-122"/>
              </a:rPr>
              <a:t>答疑</a:t>
            </a:r>
          </a:p>
        </p:txBody>
      </p:sp>
      <p:sp>
        <p:nvSpPr>
          <p:cNvPr id="3078" name="文本框 7"/>
          <p:cNvSpPr txBox="1">
            <a:spLocks noChangeArrowheads="1"/>
          </p:cNvSpPr>
          <p:nvPr>
            <p:custDataLst>
              <p:tags r:id="rId6"/>
            </p:custDataLst>
          </p:nvPr>
        </p:nvSpPr>
        <p:spPr bwMode="auto">
          <a:xfrm>
            <a:off x="5597525" y="3265489"/>
            <a:ext cx="414338"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eaLnBrk="1" hangingPunct="1">
              <a:defRPr/>
            </a:pPr>
            <a:r>
              <a:rPr lang="en-US" altLang="zh-CN" sz="2000" dirty="0">
                <a:solidFill>
                  <a:schemeClr val="bg2"/>
                </a:solidFill>
                <a:latin typeface="Gungsuh" panose="02030600000101010101" pitchFamily="18" charset="-127"/>
                <a:ea typeface="华文行楷" panose="02010800040101010101" pitchFamily="2" charset="-122"/>
              </a:rPr>
              <a:t>Question and answer</a:t>
            </a:r>
          </a:p>
        </p:txBody>
      </p:sp>
      <p:sp>
        <p:nvSpPr>
          <p:cNvPr id="9" name="矩形 8"/>
          <p:cNvSpPr/>
          <p:nvPr>
            <p:custDataLst>
              <p:tags r:id="rId7"/>
            </p:custDataLst>
          </p:nvPr>
        </p:nvSpPr>
        <p:spPr>
          <a:xfrm>
            <a:off x="5318125" y="3278189"/>
            <a:ext cx="279400" cy="485775"/>
          </a:xfrm>
          <a:prstGeom prst="rect">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a:pPr>
            <a:endParaRPr lang="zh-CN" altLang="en-US"/>
          </a:p>
        </p:txBody>
      </p:sp>
      <p:sp>
        <p:nvSpPr>
          <p:cNvPr id="3080" name="文本框 9"/>
          <p:cNvSpPr txBox="1">
            <a:spLocks noChangeArrowheads="1"/>
          </p:cNvSpPr>
          <p:nvPr>
            <p:custDataLst>
              <p:tags r:id="rId8"/>
            </p:custDataLst>
          </p:nvPr>
        </p:nvSpPr>
        <p:spPr bwMode="auto">
          <a:xfrm>
            <a:off x="5318125" y="3765550"/>
            <a:ext cx="279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defRPr/>
            </a:pPr>
            <a:r>
              <a:rPr lang="en-US" altLang="zh-CN" sz="1600" dirty="0">
                <a:solidFill>
                  <a:schemeClr val="bg2"/>
                </a:solidFill>
                <a:latin typeface="Gungsuh" panose="02030600000101010101" pitchFamily="18" charset="-127"/>
                <a:ea typeface="华文行楷" panose="02010800040101010101" pitchFamily="2" charset="-122"/>
              </a:rPr>
              <a:t>Question and answer</a:t>
            </a:r>
          </a:p>
        </p:txBody>
      </p:sp>
      <p:sp>
        <p:nvSpPr>
          <p:cNvPr id="2" name="矩形 1"/>
          <p:cNvSpPr/>
          <p:nvPr/>
        </p:nvSpPr>
        <p:spPr>
          <a:xfrm>
            <a:off x="407368" y="404664"/>
            <a:ext cx="1980029" cy="480131"/>
          </a:xfrm>
          <a:prstGeom prst="rect">
            <a:avLst/>
          </a:prstGeom>
        </p:spPr>
        <p:txBody>
          <a:bodyPr wrap="none">
            <a:spAutoFit/>
          </a:bodyPr>
          <a:lstStyle/>
          <a:p>
            <a:r>
              <a:rPr lang="zh-CN" altLang="en-US" dirty="0"/>
              <a:t>提问与答疑</a:t>
            </a:r>
          </a:p>
        </p:txBody>
      </p:sp>
    </p:spTree>
    <p:custDataLst>
      <p:tags r:id="rId1"/>
    </p:custDataLst>
    <p:extLst>
      <p:ext uri="{BB962C8B-B14F-4D97-AF65-F5344CB8AC3E}">
        <p14:creationId xmlns:p14="http://schemas.microsoft.com/office/powerpoint/2010/main" val="3934237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2" name="未标题-3_画板 1.png" descr="未标题-3_画板 1.png"/>
          <p:cNvPicPr>
            <a:picLocks noChangeAspect="1"/>
          </p:cNvPicPr>
          <p:nvPr/>
        </p:nvPicPr>
        <p:blipFill>
          <a:blip r:embed="rId2" cstate="screen"/>
          <a:stretch>
            <a:fillRect/>
          </a:stretch>
        </p:blipFill>
        <p:spPr>
          <a:xfrm>
            <a:off x="0" y="1368"/>
            <a:ext cx="12192000" cy="6856632"/>
          </a:xfrm>
          <a:prstGeom prst="rect">
            <a:avLst/>
          </a:prstGeom>
          <a:ln w="12700">
            <a:miter lim="400000"/>
            <a:headEnd/>
            <a:tailEnd/>
          </a:ln>
        </p:spPr>
      </p:pic>
      <p:pic>
        <p:nvPicPr>
          <p:cNvPr id="3" name="未标题-3_画板 1.png" descr="未标题-3_画板 1.png"/>
          <p:cNvPicPr>
            <a:picLocks noChangeAspect="1"/>
          </p:cNvPicPr>
          <p:nvPr/>
        </p:nvPicPr>
        <p:blipFill rotWithShape="1">
          <a:blip r:embed="rId2" cstate="screen"/>
          <a:srcRect b="68494"/>
          <a:stretch>
            <a:fillRect/>
          </a:stretch>
        </p:blipFill>
        <p:spPr>
          <a:xfrm>
            <a:off x="0" y="1988840"/>
            <a:ext cx="12192000" cy="2160240"/>
          </a:xfrm>
          <a:prstGeom prst="rect">
            <a:avLst/>
          </a:prstGeom>
          <a:ln w="12700">
            <a:miter lim="400000"/>
            <a:headEnd/>
            <a:tailEnd/>
          </a:ln>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
        <p:nvSpPr>
          <p:cNvPr id="5" name="矩形 4"/>
          <p:cNvSpPr/>
          <p:nvPr/>
        </p:nvSpPr>
        <p:spPr>
          <a:xfrm>
            <a:off x="5057286" y="3728965"/>
            <a:ext cx="2262159" cy="840230"/>
          </a:xfrm>
          <a:prstGeom prst="rect">
            <a:avLst/>
          </a:prstGeom>
          <a:noFill/>
        </p:spPr>
        <p:txBody>
          <a:bodyPr wrap="none" lIns="91440" tIns="45720" rIns="91440" bIns="45720">
            <a:spAutoFit/>
          </a:bodyPr>
          <a:lstStyle/>
          <a:p>
            <a:pPr algn="ctr"/>
            <a:r>
              <a:rPr lang="zh-CN" altLang="en-US" sz="54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谢谢！</a:t>
            </a:r>
            <a:endParaRPr lang="zh-CN" altLang="en-US"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39383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7" name="未标题-3_画板 1.png" descr="未标题-3_画板 1.png"/>
          <p:cNvPicPr>
            <a:picLocks noChangeAspect="1"/>
          </p:cNvPicPr>
          <p:nvPr/>
        </p:nvPicPr>
        <p:blipFill>
          <a:blip r:embed="rId2" cstate="screen">
            <a:alphaModFix amt="40342"/>
            <a:extLst>
              <a:ext uri="{28A0092B-C50C-407E-A947-70E740481C1C}">
                <a14:useLocalDpi xmlns:a14="http://schemas.microsoft.com/office/drawing/2010/main"/>
              </a:ext>
            </a:extLst>
          </a:blip>
          <a:srcRect/>
          <a:stretch>
            <a:fillRect/>
          </a:stretch>
        </p:blipFill>
        <p:spPr>
          <a:xfrm>
            <a:off x="5937" y="-37091"/>
            <a:ext cx="12180125" cy="6932183"/>
          </a:xfrm>
          <a:prstGeom prst="rect">
            <a:avLst/>
          </a:prstGeom>
          <a:ln w="12700">
            <a:miter lim="400000"/>
            <a:headEnd/>
            <a:tailEnd/>
          </a:ln>
        </p:spPr>
      </p:pic>
      <p:sp>
        <p:nvSpPr>
          <p:cNvPr id="1508" name="矩形"/>
          <p:cNvSpPr/>
          <p:nvPr/>
        </p:nvSpPr>
        <p:spPr>
          <a:xfrm>
            <a:off x="-8484" y="-37092"/>
            <a:ext cx="12194546" cy="6895091"/>
          </a:xfrm>
          <a:prstGeom prst="rect">
            <a:avLst/>
          </a:prstGeom>
          <a:solidFill>
            <a:srgbClr val="24385E">
              <a:alpha val="79571"/>
            </a:srgbClr>
          </a:solidFill>
          <a:ln w="12700">
            <a:miter lim="400000"/>
          </a:ln>
        </p:spPr>
        <p:txBody>
          <a:bodyPr lIns="0" tIns="0" rIns="0" bIns="0"/>
          <a:lstStyle/>
          <a:p>
            <a:pPr algn="just">
              <a:lnSpc>
                <a:spcPct val="150000"/>
              </a:lnSpc>
              <a:defRPr sz="1500">
                <a:latin typeface="Arial" panose="020B0604020202020204"/>
                <a:ea typeface="Arial" panose="020B0604020202020204"/>
                <a:cs typeface="Arial" panose="020B0604020202020204"/>
                <a:sym typeface="Arial" panose="020B0604020202020204"/>
              </a:defRPr>
            </a:pPr>
            <a:endParaRPr>
              <a:ea typeface="微软雅黑" panose="020B0503020204020204" pitchFamily="34" charset="-122"/>
            </a:endParaRPr>
          </a:p>
        </p:txBody>
      </p:sp>
      <p:sp>
        <p:nvSpPr>
          <p:cNvPr id="1509" name="客户案例展示"/>
          <p:cNvSpPr txBox="1"/>
          <p:nvPr/>
        </p:nvSpPr>
        <p:spPr>
          <a:xfrm>
            <a:off x="5092416" y="3258956"/>
            <a:ext cx="415178" cy="1523494"/>
          </a:xfrm>
          <a:prstGeom prst="rect">
            <a:avLst/>
          </a:prstGeom>
          <a:ln w="12700">
            <a:miter lim="400000"/>
          </a:ln>
        </p:spPr>
        <p:txBody>
          <a:bodyPr wrap="none" lIns="0" tIns="0" rIns="0" bIns="0">
            <a:spAutoFit/>
          </a:bodyPr>
          <a:lstStyle>
            <a:lvl1pPr>
              <a:defRPr sz="5000" b="1">
                <a:solidFill>
                  <a:srgbClr val="FFFFFF"/>
                </a:solidFill>
                <a:latin typeface="+mn-lt"/>
                <a:ea typeface="+mn-ea"/>
                <a:cs typeface="+mn-cs"/>
                <a:sym typeface="Helvetica"/>
              </a:defRPr>
            </a:lvl1pPr>
          </a:lstStyle>
          <a:p>
            <a:pPr algn="just">
              <a:lnSpc>
                <a:spcPct val="150000"/>
              </a:lnSpc>
            </a:pPr>
            <a:r>
              <a:rPr lang="en-US" altLang="zh-CN" sz="6600" dirty="0">
                <a:latin typeface="GungsuhChe" panose="02030609000101010101" pitchFamily="49" charset="-127"/>
                <a:ea typeface="GungsuhChe" panose="02030609000101010101" pitchFamily="49" charset="-127"/>
              </a:rPr>
              <a:t>1</a:t>
            </a:r>
            <a:endParaRPr sz="2800" dirty="0">
              <a:latin typeface="GungsuhChe" panose="02030609000101010101" pitchFamily="49" charset="-127"/>
              <a:ea typeface="GungsuhChe" panose="02030609000101010101" pitchFamily="49" charset="-127"/>
            </a:endParaRPr>
          </a:p>
        </p:txBody>
      </p:sp>
      <p:sp>
        <p:nvSpPr>
          <p:cNvPr id="2" name="矩形 1"/>
          <p:cNvSpPr/>
          <p:nvPr/>
        </p:nvSpPr>
        <p:spPr>
          <a:xfrm>
            <a:off x="6436029" y="3645024"/>
            <a:ext cx="2954655" cy="923330"/>
          </a:xfrm>
          <a:prstGeom prst="rect">
            <a:avLst/>
          </a:prstGeom>
        </p:spPr>
        <p:txBody>
          <a:bodyPr wrap="none">
            <a:spAutoFit/>
          </a:bodyPr>
          <a:lstStyle/>
          <a:p>
            <a:pPr algn="just">
              <a:lnSpc>
                <a:spcPct val="150000"/>
              </a:lnSpc>
            </a:pPr>
            <a:r>
              <a:rPr lang="zh-CN" altLang="en-US" sz="3600" dirty="0">
                <a:solidFill>
                  <a:schemeClr val="bg1"/>
                </a:solidFill>
                <a:ea typeface="微软雅黑" panose="020B0503020204020204" pitchFamily="34" charset="-122"/>
              </a:rPr>
              <a:t>工单系统介绍</a:t>
            </a:r>
          </a:p>
        </p:txBody>
      </p:sp>
      <p:sp>
        <p:nvSpPr>
          <p:cNvPr id="12" name="矩形 11"/>
          <p:cNvSpPr/>
          <p:nvPr/>
        </p:nvSpPr>
        <p:spPr>
          <a:xfrm>
            <a:off x="4504087" y="3959181"/>
            <a:ext cx="543739" cy="480131"/>
          </a:xfrm>
          <a:prstGeom prst="rect">
            <a:avLst/>
          </a:prstGeom>
        </p:spPr>
        <p:txBody>
          <a:bodyPr wrap="none">
            <a:spAutoFit/>
          </a:bodyPr>
          <a:lstStyle/>
          <a:p>
            <a:r>
              <a:rPr lang="zh-CN" altLang="en-US" dirty="0">
                <a:solidFill>
                  <a:schemeClr val="bg1"/>
                </a:solidFill>
                <a:ea typeface="微软雅黑" panose="020B0503020204020204" pitchFamily="34" charset="-122"/>
              </a:rPr>
              <a:t>第</a:t>
            </a:r>
            <a:endParaRPr lang="zh-CN" altLang="en-US" dirty="0">
              <a:solidFill>
                <a:schemeClr val="bg1"/>
              </a:solidFill>
            </a:endParaRPr>
          </a:p>
        </p:txBody>
      </p:sp>
      <p:sp>
        <p:nvSpPr>
          <p:cNvPr id="13" name="矩形 12"/>
          <p:cNvSpPr/>
          <p:nvPr/>
        </p:nvSpPr>
        <p:spPr>
          <a:xfrm>
            <a:off x="5552185" y="3962709"/>
            <a:ext cx="902811" cy="480131"/>
          </a:xfrm>
          <a:prstGeom prst="rect">
            <a:avLst/>
          </a:prstGeom>
        </p:spPr>
        <p:txBody>
          <a:bodyPr wrap="none">
            <a:spAutoFit/>
          </a:bodyPr>
          <a:lstStyle/>
          <a:p>
            <a:r>
              <a:rPr lang="zh-CN" altLang="en-US" dirty="0">
                <a:solidFill>
                  <a:schemeClr val="bg1"/>
                </a:solidFill>
                <a:ea typeface="微软雅黑" panose="020B0503020204020204" pitchFamily="34" charset="-122"/>
              </a:rPr>
              <a:t>部分</a:t>
            </a:r>
            <a:endParaRPr lang="zh-CN" altLang="en-US" dirty="0">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Tree>
    <p:extLst>
      <p:ext uri="{BB962C8B-B14F-4D97-AF65-F5344CB8AC3E}">
        <p14:creationId xmlns:p14="http://schemas.microsoft.com/office/powerpoint/2010/main" val="225281451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1055440" y="980728"/>
            <a:ext cx="9937104" cy="5040560"/>
          </a:xfrm>
          <a:prstGeom prst="rect">
            <a:avLst/>
          </a:prstGeom>
        </p:spPr>
        <p:txBody>
          <a:bodyPr>
            <a:normAutofit/>
          </a:bodyPr>
          <a:lstStyle>
            <a:lvl1pPr marL="228600" marR="0" indent="-228600" algn="l" defTabSz="914400" rtl="0" latinLnBrk="0">
              <a:lnSpc>
                <a:spcPct val="90000"/>
              </a:lnSpc>
              <a:spcBef>
                <a:spcPts val="1000"/>
              </a:spcBef>
              <a:spcAft>
                <a:spcPts val="0"/>
              </a:spcAft>
              <a:buClrTx/>
              <a:buSzPct val="100000"/>
              <a:buFont typeface="Arial" panose="020B0604020202020204"/>
              <a:buChar char="•"/>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1pPr>
            <a:lvl2pPr marL="731520" marR="0" indent="-27432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2pPr>
            <a:lvl3pPr marL="1219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3pPr>
            <a:lvl4pPr marL="1676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4pPr>
            <a:lvl5pPr marL="21336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5pPr>
            <a:lvl6pPr marL="25908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6pPr>
            <a:lvl7pPr marL="30480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7pPr>
            <a:lvl8pPr marL="3505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8pPr>
            <a:lvl9pPr marL="3962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9pPr>
          </a:lstStyle>
          <a:p>
            <a:pPr marL="0" indent="0" hangingPunct="1">
              <a:lnSpc>
                <a:spcPct val="200000"/>
              </a:lnSpc>
              <a:buNone/>
            </a:pPr>
            <a:r>
              <a:rPr lang="zh-CN" altLang="en-US" dirty="0">
                <a:solidFill>
                  <a:schemeClr val="accent1">
                    <a:lumMod val="50000"/>
                  </a:schemeClr>
                </a:solidFill>
              </a:rPr>
              <a:t>工单系统简介</a:t>
            </a:r>
            <a:r>
              <a:rPr lang="zh-CN" altLang="en-US" dirty="0">
                <a:solidFill>
                  <a:srgbClr val="24385E"/>
                </a:solidFill>
              </a:rPr>
              <a:t>：</a:t>
            </a:r>
            <a:endParaRPr lang="en-US" altLang="zh-CN" dirty="0">
              <a:solidFill>
                <a:srgbClr val="24385E"/>
              </a:solidFill>
            </a:endParaRPr>
          </a:p>
          <a:p>
            <a:pPr marL="0" indent="0" hangingPunct="1">
              <a:lnSpc>
                <a:spcPct val="200000"/>
              </a:lnSpc>
              <a:buNone/>
            </a:pPr>
            <a:r>
              <a:rPr lang="en-US" altLang="zh-CN" sz="1600" dirty="0">
                <a:solidFill>
                  <a:srgbClr val="24385E"/>
                </a:solidFill>
              </a:rPr>
              <a:t>         </a:t>
            </a:r>
            <a:r>
              <a:rPr lang="zh-CN" altLang="zh-CN" sz="1600" dirty="0">
                <a:solidFill>
                  <a:srgbClr val="24385E"/>
                </a:solidFill>
              </a:rPr>
              <a:t>工单系统用于记录、处理、跟踪一项工作的完成情况</a:t>
            </a:r>
            <a:r>
              <a:rPr lang="zh-CN" altLang="en-US" sz="1600" dirty="0">
                <a:solidFill>
                  <a:srgbClr val="24385E"/>
                </a:solidFill>
              </a:rPr>
              <a:t>；</a:t>
            </a:r>
            <a:r>
              <a:rPr lang="zh-CN" altLang="zh-CN" sz="1600" dirty="0">
                <a:solidFill>
                  <a:srgbClr val="24385E"/>
                </a:solidFill>
              </a:rPr>
              <a:t>最常见应用于客户服务支持和</a:t>
            </a:r>
            <a:r>
              <a:rPr lang="en-US" altLang="zh-CN" sz="1600" dirty="0">
                <a:solidFill>
                  <a:srgbClr val="24385E"/>
                </a:solidFill>
              </a:rPr>
              <a:t>IT</a:t>
            </a:r>
            <a:r>
              <a:rPr lang="zh-CN" altLang="zh-CN" sz="1600" dirty="0">
                <a:solidFill>
                  <a:srgbClr val="24385E"/>
                </a:solidFill>
              </a:rPr>
              <a:t>运维以及企业售后服务等，用来加强内部各部门之间的流程配合、问题跟进。</a:t>
            </a:r>
            <a:r>
              <a:rPr lang="en-US" altLang="zh-CN" sz="1600" dirty="0">
                <a:solidFill>
                  <a:srgbClr val="24385E"/>
                </a:solidFill>
              </a:rPr>
              <a:t> </a:t>
            </a:r>
            <a:r>
              <a:rPr lang="zh-CN" altLang="en-US" sz="1600" dirty="0">
                <a:solidFill>
                  <a:srgbClr val="24385E"/>
                </a:solidFill>
              </a:rPr>
              <a:t>在</a:t>
            </a:r>
            <a:r>
              <a:rPr lang="en-US" altLang="zh-CN" sz="1600" dirty="0" err="1">
                <a:solidFill>
                  <a:srgbClr val="24385E"/>
                </a:solidFill>
              </a:rPr>
              <a:t>Udesk</a:t>
            </a:r>
            <a:r>
              <a:rPr lang="zh-CN" altLang="en-US" sz="1600" dirty="0">
                <a:solidFill>
                  <a:srgbClr val="24385E"/>
                </a:solidFill>
              </a:rPr>
              <a:t>系统内，工单来源渠道有</a:t>
            </a:r>
            <a:r>
              <a:rPr lang="en-US" altLang="zh-CN" sz="1600" dirty="0">
                <a:solidFill>
                  <a:srgbClr val="24385E"/>
                </a:solidFill>
              </a:rPr>
              <a:t>9</a:t>
            </a:r>
            <a:r>
              <a:rPr lang="zh-CN" altLang="en-US" sz="1600" dirty="0">
                <a:solidFill>
                  <a:srgbClr val="24385E"/>
                </a:solidFill>
              </a:rPr>
              <a:t>种：手工录入、即时聊天、电话、邮箱、反馈标签、微博、帮助中心、微信、企业微信、小程序、</a:t>
            </a:r>
            <a:r>
              <a:rPr lang="en-US" altLang="zh-CN" sz="1600" dirty="0">
                <a:solidFill>
                  <a:srgbClr val="24385E"/>
                </a:solidFill>
              </a:rPr>
              <a:t>API</a:t>
            </a:r>
            <a:r>
              <a:rPr lang="zh-CN" altLang="en-US" sz="1600" dirty="0">
                <a:solidFill>
                  <a:srgbClr val="24385E"/>
                </a:solidFill>
              </a:rPr>
              <a:t>、工单插件（</a:t>
            </a:r>
            <a:r>
              <a:rPr lang="en-US" altLang="zh-CN" sz="1600" dirty="0">
                <a:solidFill>
                  <a:srgbClr val="24385E"/>
                </a:solidFill>
              </a:rPr>
              <a:t>SDK</a:t>
            </a:r>
            <a:r>
              <a:rPr lang="zh-CN" altLang="en-US" sz="1600" dirty="0">
                <a:solidFill>
                  <a:srgbClr val="24385E"/>
                </a:solidFill>
              </a:rPr>
              <a:t>）。任何一种渠道反馈的问题都可转化为工单形式。</a:t>
            </a:r>
            <a:endParaRPr lang="en-US" altLang="zh-CN" sz="1600" dirty="0">
              <a:solidFill>
                <a:srgbClr val="24385E"/>
              </a:solidFill>
            </a:endParaRPr>
          </a:p>
          <a:p>
            <a:pPr marL="0" indent="0" hangingPunct="1">
              <a:buFont typeface="Arial" panose="020B0604020202020204"/>
              <a:buNone/>
            </a:pPr>
            <a:endParaRPr lang="en-US" altLang="zh-CN" dirty="0">
              <a:solidFill>
                <a:srgbClr val="24385E"/>
              </a:solidFill>
            </a:endParaRPr>
          </a:p>
          <a:p>
            <a:pPr marL="0" indent="0" hangingPunct="1">
              <a:buFont typeface="Arial" panose="020B0604020202020204"/>
              <a:buNone/>
            </a:pPr>
            <a:r>
              <a:rPr lang="en-US" altLang="zh-CN" sz="1600" dirty="0">
                <a:solidFill>
                  <a:schemeClr val="accent1">
                    <a:lumMod val="50000"/>
                  </a:schemeClr>
                </a:solidFill>
              </a:rPr>
              <a:t> </a:t>
            </a:r>
            <a:r>
              <a:rPr lang="en-US" altLang="zh-CN" dirty="0" err="1">
                <a:solidFill>
                  <a:schemeClr val="accent1">
                    <a:lumMod val="50000"/>
                  </a:schemeClr>
                </a:solidFill>
              </a:rPr>
              <a:t>Udesk</a:t>
            </a:r>
            <a:r>
              <a:rPr lang="zh-CN" altLang="en-US" dirty="0">
                <a:solidFill>
                  <a:schemeClr val="accent1">
                    <a:lumMod val="50000"/>
                  </a:schemeClr>
                </a:solidFill>
              </a:rPr>
              <a:t>工单特色：</a:t>
            </a:r>
            <a:endParaRPr lang="en-US" altLang="zh-CN" dirty="0">
              <a:solidFill>
                <a:schemeClr val="accent1">
                  <a:lumMod val="50000"/>
                </a:schemeClr>
              </a:solidFill>
            </a:endParaRPr>
          </a:p>
          <a:p>
            <a:pPr marL="0" indent="0" hangingPunct="1">
              <a:buNone/>
            </a:pPr>
            <a:r>
              <a:rPr lang="en-US" altLang="zh-CN" sz="1600" b="1" dirty="0">
                <a:solidFill>
                  <a:srgbClr val="24385E"/>
                </a:solidFill>
              </a:rPr>
              <a:t>         </a:t>
            </a:r>
            <a:r>
              <a:rPr lang="zh-CN" altLang="zh-CN" sz="1600" dirty="0">
                <a:solidFill>
                  <a:srgbClr val="24385E"/>
                </a:solidFill>
              </a:rPr>
              <a:t>统一工单</a:t>
            </a:r>
            <a:r>
              <a:rPr lang="zh-CN" altLang="en-US" sz="1600" dirty="0">
                <a:solidFill>
                  <a:srgbClr val="24385E"/>
                </a:solidFill>
              </a:rPr>
              <a:t>、</a:t>
            </a:r>
            <a:r>
              <a:rPr lang="zh-CN" altLang="zh-CN" sz="1600" dirty="0">
                <a:solidFill>
                  <a:srgbClr val="24385E"/>
                </a:solidFill>
              </a:rPr>
              <a:t>自动分配</a:t>
            </a:r>
            <a:r>
              <a:rPr lang="zh-CN" altLang="en-US" sz="1600" dirty="0">
                <a:solidFill>
                  <a:srgbClr val="24385E"/>
                </a:solidFill>
              </a:rPr>
              <a:t>、、</a:t>
            </a:r>
            <a:r>
              <a:rPr lang="zh-CN" altLang="zh-CN" sz="1600" dirty="0">
                <a:solidFill>
                  <a:srgbClr val="24385E"/>
                </a:solidFill>
              </a:rPr>
              <a:t>一键流转</a:t>
            </a:r>
            <a:r>
              <a:rPr lang="zh-CN" altLang="en-US" sz="1600" dirty="0">
                <a:solidFill>
                  <a:srgbClr val="24385E"/>
                </a:solidFill>
              </a:rPr>
              <a:t>、</a:t>
            </a:r>
            <a:r>
              <a:rPr lang="en-US" altLang="zh-CN" sz="1600" dirty="0">
                <a:solidFill>
                  <a:srgbClr val="24385E"/>
                </a:solidFill>
              </a:rPr>
              <a:t> SLA</a:t>
            </a:r>
            <a:r>
              <a:rPr lang="zh-CN" altLang="zh-CN" sz="1600" dirty="0">
                <a:solidFill>
                  <a:srgbClr val="24385E"/>
                </a:solidFill>
              </a:rPr>
              <a:t>监控</a:t>
            </a:r>
            <a:r>
              <a:rPr lang="zh-CN" altLang="en-US" sz="1600" dirty="0">
                <a:solidFill>
                  <a:srgbClr val="24385E"/>
                </a:solidFill>
              </a:rPr>
              <a:t>、</a:t>
            </a:r>
            <a:r>
              <a:rPr lang="zh-CN" altLang="zh-CN" sz="1600" dirty="0">
                <a:solidFill>
                  <a:srgbClr val="24385E"/>
                </a:solidFill>
              </a:rPr>
              <a:t>工单历史记录</a:t>
            </a:r>
            <a:r>
              <a:rPr lang="zh-CN" altLang="en-US" sz="1600" dirty="0">
                <a:solidFill>
                  <a:srgbClr val="24385E"/>
                </a:solidFill>
              </a:rPr>
              <a:t>、</a:t>
            </a:r>
            <a:r>
              <a:rPr lang="zh-CN" altLang="zh-CN" sz="1600" dirty="0">
                <a:solidFill>
                  <a:srgbClr val="24385E"/>
                </a:solidFill>
              </a:rPr>
              <a:t>统计</a:t>
            </a:r>
            <a:r>
              <a:rPr lang="zh-CN" altLang="zh-CN" sz="1600" dirty="0" smtClean="0">
                <a:solidFill>
                  <a:srgbClr val="24385E"/>
                </a:solidFill>
              </a:rPr>
              <a:t>报表</a:t>
            </a:r>
            <a:r>
              <a:rPr lang="zh-CN" altLang="en-US" sz="1600" dirty="0" smtClean="0">
                <a:solidFill>
                  <a:srgbClr val="24385E"/>
                </a:solidFill>
              </a:rPr>
              <a:t>。</a:t>
            </a:r>
            <a:endParaRPr lang="zh-CN" altLang="en-US" sz="1600" dirty="0">
              <a:solidFill>
                <a:srgbClr val="24385E"/>
              </a:solidFill>
            </a:endParaRPr>
          </a:p>
        </p:txBody>
      </p:sp>
      <p:sp>
        <p:nvSpPr>
          <p:cNvPr id="3" name="文本框 2"/>
          <p:cNvSpPr txBox="1"/>
          <p:nvPr/>
        </p:nvSpPr>
        <p:spPr>
          <a:xfrm>
            <a:off x="407368" y="404664"/>
            <a:ext cx="2154436" cy="387798"/>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90000"/>
              </a:lnSpc>
              <a:spcBef>
                <a:spcPts val="0"/>
              </a:spcBef>
              <a:spcAft>
                <a:spcPts val="0"/>
              </a:spcAft>
              <a:buClrTx/>
              <a:buSzTx/>
              <a:buFontTx/>
              <a:buNone/>
            </a:pPr>
            <a:r>
              <a:rPr lang="zh-CN" altLang="en-US" dirty="0"/>
              <a:t>工单系统概述</a:t>
            </a:r>
            <a:endParaRPr kumimoji="0" lang="zh-CN" altLang="en-US" b="0" i="0" u="none" strike="noStrike" cap="none" spc="0" normalizeH="0" baseline="0" dirty="0">
              <a:ln>
                <a:noFill/>
              </a:ln>
              <a:solidFill>
                <a:srgbClr val="35507B"/>
              </a:solidFill>
              <a:effectLst/>
              <a:uFillTx/>
              <a:sym typeface="Calibri" panose="020F0502020204030204"/>
            </a:endParaRPr>
          </a:p>
        </p:txBody>
      </p:sp>
    </p:spTree>
    <p:extLst>
      <p:ext uri="{BB962C8B-B14F-4D97-AF65-F5344CB8AC3E}">
        <p14:creationId xmlns:p14="http://schemas.microsoft.com/office/powerpoint/2010/main" val="12644790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6168008" y="1013544"/>
            <a:ext cx="4248472" cy="3845024"/>
          </a:xfrm>
          <a:prstGeom prst="rect">
            <a:avLst/>
          </a:prstGeom>
        </p:spPr>
        <p:txBody>
          <a:bodyPr vert="horz" lIns="91440" tIns="45720" rIns="91440" bIns="45720" rtlCol="0">
            <a:normAutofit/>
          </a:bodyPr>
          <a:lstStyle>
            <a:lvl1pPr marL="0" marR="0" indent="0" algn="l" defTabSz="914400" rtl="0" latinLnBrk="0">
              <a:lnSpc>
                <a:spcPct val="90000"/>
              </a:lnSpc>
              <a:spcBef>
                <a:spcPts val="1000"/>
              </a:spcBef>
              <a:spcAft>
                <a:spcPts val="0"/>
              </a:spcAft>
              <a:buClrTx/>
              <a:buSzTx/>
              <a:buFontTx/>
              <a:buNone/>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1pPr>
            <a:lvl2pPr marL="0" marR="0" indent="0" algn="l" defTabSz="914400" rtl="0" latinLnBrk="0">
              <a:lnSpc>
                <a:spcPct val="90000"/>
              </a:lnSpc>
              <a:spcBef>
                <a:spcPts val="1000"/>
              </a:spcBef>
              <a:spcAft>
                <a:spcPts val="0"/>
              </a:spcAft>
              <a:buClrTx/>
              <a:buSzTx/>
              <a:buFontTx/>
              <a:buNone/>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2pPr>
            <a:lvl3pPr marL="0" marR="0" indent="0" algn="l" defTabSz="914400" rtl="0" latinLnBrk="0">
              <a:lnSpc>
                <a:spcPct val="90000"/>
              </a:lnSpc>
              <a:spcBef>
                <a:spcPts val="1000"/>
              </a:spcBef>
              <a:spcAft>
                <a:spcPts val="0"/>
              </a:spcAft>
              <a:buClrTx/>
              <a:buSzTx/>
              <a:buFontTx/>
              <a:buNone/>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3pPr>
            <a:lvl4pPr marL="0" marR="0" indent="0" algn="l" defTabSz="914400" rtl="0" latinLnBrk="0">
              <a:lnSpc>
                <a:spcPct val="90000"/>
              </a:lnSpc>
              <a:spcBef>
                <a:spcPts val="1000"/>
              </a:spcBef>
              <a:spcAft>
                <a:spcPts val="0"/>
              </a:spcAft>
              <a:buClrTx/>
              <a:buSzTx/>
              <a:buFontTx/>
              <a:buNone/>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4pPr>
            <a:lvl5pPr marL="0" marR="0" indent="0" algn="l" defTabSz="914400" rtl="0" latinLnBrk="0">
              <a:lnSpc>
                <a:spcPct val="90000"/>
              </a:lnSpc>
              <a:spcBef>
                <a:spcPts val="1000"/>
              </a:spcBef>
              <a:spcAft>
                <a:spcPts val="0"/>
              </a:spcAft>
              <a:buClrTx/>
              <a:buSzTx/>
              <a:buFontTx/>
              <a:buNone/>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5pPr>
            <a:lvl6pPr marL="25908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6pPr>
            <a:lvl7pPr marL="30480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7pPr>
            <a:lvl8pPr marL="3505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8pPr>
            <a:lvl9pPr marL="3962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9pPr>
          </a:lstStyle>
          <a:p>
            <a:pPr hangingPunct="1"/>
            <a:r>
              <a:rPr lang="zh-CN" altLang="zh-CN" kern="1200" dirty="0">
                <a:solidFill>
                  <a:schemeClr val="accent1">
                    <a:lumMod val="50000"/>
                  </a:schemeClr>
                </a:solidFill>
                <a:sym typeface="Calibri" panose="020F0502020204030204"/>
              </a:rPr>
              <a:t>工单详情</a:t>
            </a:r>
            <a:r>
              <a:rPr lang="zh-CN" altLang="en-US" kern="1200" dirty="0">
                <a:solidFill>
                  <a:schemeClr val="accent1">
                    <a:lumMod val="50000"/>
                  </a:schemeClr>
                </a:solidFill>
                <a:sym typeface="Calibri" panose="020F0502020204030204"/>
              </a:rPr>
              <a:t>界面介绍</a:t>
            </a:r>
          </a:p>
        </p:txBody>
      </p:sp>
      <p:grpSp>
        <p:nvGrpSpPr>
          <p:cNvPr id="3" name="组合 2"/>
          <p:cNvGrpSpPr/>
          <p:nvPr/>
        </p:nvGrpSpPr>
        <p:grpSpPr>
          <a:xfrm>
            <a:off x="5879976" y="1716856"/>
            <a:ext cx="5904463" cy="4538980"/>
            <a:chOff x="4804410" y="2286635"/>
            <a:chExt cx="4220845" cy="4538980"/>
          </a:xfrm>
        </p:grpSpPr>
        <p:pic>
          <p:nvPicPr>
            <p:cNvPr id="4" name="内容占位符 3"/>
            <p:cNvPicPr/>
            <p:nvPr/>
          </p:nvPicPr>
          <p:blipFill>
            <a:blip r:embed="rId2" cstate="print">
              <a:extLst>
                <a:ext uri="{28A0092B-C50C-407E-A947-70E740481C1C}">
                  <a14:useLocalDpi xmlns:a14="http://schemas.microsoft.com/office/drawing/2010/main" val="0"/>
                </a:ext>
              </a:extLst>
            </a:blip>
            <a:stretch>
              <a:fillRect/>
            </a:stretch>
          </p:blipFill>
          <p:spPr>
            <a:xfrm>
              <a:off x="4812030" y="4436110"/>
              <a:ext cx="4212590" cy="2389505"/>
            </a:xfrm>
            <a:prstGeom prst="rect">
              <a:avLst/>
            </a:prstGeom>
          </p:spPr>
        </p:pic>
        <p:pic>
          <p:nvPicPr>
            <p:cNvPr id="5" name="图片 4"/>
            <p:cNvPicPr/>
            <p:nvPr/>
          </p:nvPicPr>
          <p:blipFill>
            <a:blip r:embed="rId3" cstate="print">
              <a:extLst>
                <a:ext uri="{28A0092B-C50C-407E-A947-70E740481C1C}">
                  <a14:useLocalDpi xmlns:a14="http://schemas.microsoft.com/office/drawing/2010/main" val="0"/>
                </a:ext>
              </a:extLst>
            </a:blip>
            <a:stretch>
              <a:fillRect/>
            </a:stretch>
          </p:blipFill>
          <p:spPr>
            <a:xfrm>
              <a:off x="4804410" y="2286635"/>
              <a:ext cx="4220845" cy="2438400"/>
            </a:xfrm>
            <a:prstGeom prst="rect">
              <a:avLst/>
            </a:prstGeom>
          </p:spPr>
        </p:pic>
      </p:grpSp>
      <p:sp>
        <p:nvSpPr>
          <p:cNvPr id="6" name="灯片编号占位符 1"/>
          <p:cNvSpPr>
            <a:spLocks noGrp="1"/>
          </p:cNvSpPr>
          <p:nvPr>
            <p:ph type="sldNum" sz="quarter" idx="4294967295"/>
          </p:nvPr>
        </p:nvSpPr>
        <p:spPr>
          <a:xfrm>
            <a:off x="5551072" y="5906389"/>
            <a:ext cx="914400" cy="283464"/>
          </a:xfrm>
          <a:prstGeom prst="rect">
            <a:avLst/>
          </a:prstGeom>
        </p:spPr>
        <p:txBody>
          <a:bodyPr/>
          <a:lstStyle/>
          <a:p>
            <a:fld id="{11FB6216-8CB8-44A5-9F65-D266B02B38FE}" type="slidenum">
              <a:rPr lang="zh-CN" altLang="en-US" smtClean="0">
                <a:solidFill>
                  <a:srgbClr val="24385E"/>
                </a:solidFill>
              </a:rPr>
              <a:t>5</a:t>
            </a:fld>
            <a:endParaRPr lang="zh-CN" altLang="en-US">
              <a:solidFill>
                <a:srgbClr val="24385E"/>
              </a:solidFill>
            </a:endParaRPr>
          </a:p>
        </p:txBody>
      </p:sp>
      <p:grpSp>
        <p:nvGrpSpPr>
          <p:cNvPr id="7" name="组合 6"/>
          <p:cNvGrpSpPr/>
          <p:nvPr/>
        </p:nvGrpSpPr>
        <p:grpSpPr>
          <a:xfrm>
            <a:off x="335360" y="1052736"/>
            <a:ext cx="5472608" cy="5137117"/>
            <a:chOff x="172085" y="1486697"/>
            <a:chExt cx="4377690" cy="5116033"/>
          </a:xfrm>
        </p:grpSpPr>
        <p:pic>
          <p:nvPicPr>
            <p:cNvPr id="8" name="图片 7"/>
            <p:cNvPicPr/>
            <p:nvPr/>
          </p:nvPicPr>
          <p:blipFill>
            <a:blip r:embed="rId4" cstate="print">
              <a:extLst>
                <a:ext uri="{28A0092B-C50C-407E-A947-70E740481C1C}">
                  <a14:useLocalDpi xmlns:a14="http://schemas.microsoft.com/office/drawing/2010/main" val="0"/>
                </a:ext>
              </a:extLst>
            </a:blip>
            <a:stretch>
              <a:fillRect/>
            </a:stretch>
          </p:blipFill>
          <p:spPr>
            <a:xfrm>
              <a:off x="172085" y="2286635"/>
              <a:ext cx="4377690" cy="4316095"/>
            </a:xfrm>
            <a:prstGeom prst="rect">
              <a:avLst/>
            </a:prstGeom>
          </p:spPr>
        </p:pic>
        <p:sp>
          <p:nvSpPr>
            <p:cNvPr id="9" name="内容占位符 2"/>
            <p:cNvSpPr txBox="1"/>
            <p:nvPr/>
          </p:nvSpPr>
          <p:spPr>
            <a:xfrm>
              <a:off x="300860" y="1486697"/>
              <a:ext cx="4248472" cy="3845024"/>
            </a:xfrm>
            <a:prstGeom prst="rect">
              <a:avLst/>
            </a:prstGeom>
          </p:spPr>
          <p:txBody>
            <a:bodyPr vert="horz" rtlCol="0">
              <a:normAutofit/>
            </a:bodyPr>
            <a:lst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0" indent="0">
                <a:buNone/>
              </a:pPr>
              <a:r>
                <a:rPr lang="zh-CN" altLang="zh-CN" sz="1800" dirty="0">
                  <a:solidFill>
                    <a:schemeClr val="accent1">
                      <a:lumMod val="50000"/>
                    </a:schemeClr>
                  </a:solidFill>
                  <a:latin typeface="微软雅黑" panose="020B0503020204020204" pitchFamily="34" charset="-122"/>
                  <a:ea typeface="微软雅黑" panose="020B0503020204020204" pitchFamily="34" charset="-122"/>
                  <a:cs typeface="Arial" panose="020B0604020202020204"/>
                  <a:sym typeface="Arial" panose="020B0604020202020204"/>
                </a:rPr>
                <a:t>工单</a:t>
              </a:r>
              <a:r>
                <a:rPr lang="zh-CN" altLang="en-US" sz="1800" dirty="0">
                  <a:solidFill>
                    <a:schemeClr val="accent1">
                      <a:lumMod val="50000"/>
                    </a:schemeClr>
                  </a:solidFill>
                  <a:latin typeface="微软雅黑" panose="020B0503020204020204" pitchFamily="34" charset="-122"/>
                  <a:ea typeface="微软雅黑" panose="020B0503020204020204" pitchFamily="34" charset="-122"/>
                  <a:cs typeface="Arial" panose="020B0604020202020204"/>
                  <a:sym typeface="Arial" panose="020B0604020202020204"/>
                </a:rPr>
                <a:t>管理界面介绍</a:t>
              </a:r>
            </a:p>
          </p:txBody>
        </p:sp>
      </p:grpSp>
      <p:sp>
        <p:nvSpPr>
          <p:cNvPr id="10" name="矩形 9"/>
          <p:cNvSpPr/>
          <p:nvPr/>
        </p:nvSpPr>
        <p:spPr>
          <a:xfrm>
            <a:off x="335360" y="356581"/>
            <a:ext cx="2339102" cy="480131"/>
          </a:xfrm>
          <a:prstGeom prst="rect">
            <a:avLst/>
          </a:prstGeom>
        </p:spPr>
        <p:txBody>
          <a:bodyPr wrap="none">
            <a:spAutoFit/>
          </a:bodyPr>
          <a:lstStyle/>
          <a:p>
            <a:r>
              <a:rPr lang="zh-CN" altLang="en-US" dirty="0"/>
              <a:t>工单界面介绍</a:t>
            </a:r>
          </a:p>
        </p:txBody>
      </p:sp>
    </p:spTree>
    <p:extLst>
      <p:ext uri="{BB962C8B-B14F-4D97-AF65-F5344CB8AC3E}">
        <p14:creationId xmlns:p14="http://schemas.microsoft.com/office/powerpoint/2010/main" val="34072654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7" name="未标题-3_画板 1.png" descr="未标题-3_画板 1.png"/>
          <p:cNvPicPr>
            <a:picLocks noChangeAspect="1"/>
          </p:cNvPicPr>
          <p:nvPr/>
        </p:nvPicPr>
        <p:blipFill>
          <a:blip r:embed="rId2" cstate="screen">
            <a:alphaModFix amt="40342"/>
            <a:extLst>
              <a:ext uri="{28A0092B-C50C-407E-A947-70E740481C1C}">
                <a14:useLocalDpi xmlns:a14="http://schemas.microsoft.com/office/drawing/2010/main"/>
              </a:ext>
            </a:extLst>
          </a:blip>
          <a:srcRect/>
          <a:stretch>
            <a:fillRect/>
          </a:stretch>
        </p:blipFill>
        <p:spPr>
          <a:xfrm>
            <a:off x="5937" y="-37091"/>
            <a:ext cx="12180125" cy="6932183"/>
          </a:xfrm>
          <a:prstGeom prst="rect">
            <a:avLst/>
          </a:prstGeom>
          <a:ln w="12700">
            <a:miter lim="400000"/>
            <a:headEnd/>
            <a:tailEnd/>
          </a:ln>
        </p:spPr>
      </p:pic>
      <p:sp>
        <p:nvSpPr>
          <p:cNvPr id="1508" name="矩形"/>
          <p:cNvSpPr/>
          <p:nvPr/>
        </p:nvSpPr>
        <p:spPr>
          <a:xfrm>
            <a:off x="-8484" y="-37092"/>
            <a:ext cx="12194546" cy="6895091"/>
          </a:xfrm>
          <a:prstGeom prst="rect">
            <a:avLst/>
          </a:prstGeom>
          <a:solidFill>
            <a:srgbClr val="24385E">
              <a:alpha val="79571"/>
            </a:srgbClr>
          </a:solidFill>
          <a:ln w="12700">
            <a:miter lim="400000"/>
          </a:ln>
        </p:spPr>
        <p:txBody>
          <a:bodyPr lIns="0" tIns="0" rIns="0" bIns="0"/>
          <a:lstStyle/>
          <a:p>
            <a:pPr algn="just">
              <a:lnSpc>
                <a:spcPct val="150000"/>
              </a:lnSpc>
              <a:defRPr sz="1500">
                <a:latin typeface="Arial" panose="020B0604020202020204"/>
                <a:ea typeface="Arial" panose="020B0604020202020204"/>
                <a:cs typeface="Arial" panose="020B0604020202020204"/>
                <a:sym typeface="Arial" panose="020B0604020202020204"/>
              </a:defRPr>
            </a:pPr>
            <a:endParaRPr>
              <a:ea typeface="微软雅黑" panose="020B0503020204020204" pitchFamily="34" charset="-122"/>
            </a:endParaRPr>
          </a:p>
        </p:txBody>
      </p:sp>
      <p:sp>
        <p:nvSpPr>
          <p:cNvPr id="1509" name="客户案例展示"/>
          <p:cNvSpPr txBox="1"/>
          <p:nvPr/>
        </p:nvSpPr>
        <p:spPr>
          <a:xfrm>
            <a:off x="4380073" y="3258956"/>
            <a:ext cx="415178" cy="1286442"/>
          </a:xfrm>
          <a:prstGeom prst="rect">
            <a:avLst/>
          </a:prstGeom>
          <a:ln w="12700">
            <a:miter lim="400000"/>
          </a:ln>
        </p:spPr>
        <p:txBody>
          <a:bodyPr wrap="none" lIns="0" tIns="0" rIns="0" bIns="0">
            <a:spAutoFit/>
          </a:bodyPr>
          <a:lstStyle>
            <a:lvl1pPr>
              <a:defRPr sz="5000" b="1">
                <a:solidFill>
                  <a:srgbClr val="FFFFFF"/>
                </a:solidFill>
                <a:latin typeface="+mn-lt"/>
                <a:ea typeface="+mn-ea"/>
                <a:cs typeface="+mn-cs"/>
                <a:sym typeface="Helvetica"/>
              </a:defRPr>
            </a:lvl1pPr>
          </a:lstStyle>
          <a:p>
            <a:pPr algn="just">
              <a:lnSpc>
                <a:spcPct val="150000"/>
              </a:lnSpc>
            </a:pPr>
            <a:r>
              <a:rPr lang="en-US" altLang="zh-CN" sz="6600" dirty="0">
                <a:latin typeface="GungsuhChe" panose="02030609000101010101" pitchFamily="49" charset="-127"/>
                <a:ea typeface="GungsuhChe" panose="02030609000101010101" pitchFamily="49" charset="-127"/>
              </a:rPr>
              <a:t>2</a:t>
            </a:r>
            <a:endParaRPr sz="2800" dirty="0">
              <a:latin typeface="GungsuhChe" panose="02030609000101010101" pitchFamily="49" charset="-127"/>
              <a:ea typeface="GungsuhChe" panose="02030609000101010101" pitchFamily="49" charset="-127"/>
            </a:endParaRPr>
          </a:p>
        </p:txBody>
      </p:sp>
      <p:sp>
        <p:nvSpPr>
          <p:cNvPr id="2" name="矩形 1"/>
          <p:cNvSpPr/>
          <p:nvPr/>
        </p:nvSpPr>
        <p:spPr>
          <a:xfrm>
            <a:off x="5865167" y="3711982"/>
            <a:ext cx="2954655" cy="923330"/>
          </a:xfrm>
          <a:prstGeom prst="rect">
            <a:avLst/>
          </a:prstGeom>
        </p:spPr>
        <p:txBody>
          <a:bodyPr wrap="none">
            <a:spAutoFit/>
          </a:bodyPr>
          <a:lstStyle/>
          <a:p>
            <a:pPr algn="just">
              <a:lnSpc>
                <a:spcPct val="150000"/>
              </a:lnSpc>
            </a:pPr>
            <a:r>
              <a:rPr lang="zh-CN" altLang="en-US" sz="3600" dirty="0">
                <a:solidFill>
                  <a:schemeClr val="bg1"/>
                </a:solidFill>
                <a:ea typeface="微软雅黑" panose="020B0503020204020204" pitchFamily="34" charset="-122"/>
              </a:rPr>
              <a:t>工单创建方式</a:t>
            </a:r>
          </a:p>
        </p:txBody>
      </p:sp>
      <p:sp>
        <p:nvSpPr>
          <p:cNvPr id="12" name="矩形 11"/>
          <p:cNvSpPr/>
          <p:nvPr/>
        </p:nvSpPr>
        <p:spPr>
          <a:xfrm>
            <a:off x="3791744" y="3959181"/>
            <a:ext cx="543739" cy="480131"/>
          </a:xfrm>
          <a:prstGeom prst="rect">
            <a:avLst/>
          </a:prstGeom>
        </p:spPr>
        <p:txBody>
          <a:bodyPr wrap="none">
            <a:spAutoFit/>
          </a:bodyPr>
          <a:lstStyle/>
          <a:p>
            <a:r>
              <a:rPr lang="zh-CN" altLang="en-US" dirty="0">
                <a:solidFill>
                  <a:schemeClr val="bg1"/>
                </a:solidFill>
                <a:ea typeface="微软雅黑" panose="020B0503020204020204" pitchFamily="34" charset="-122"/>
              </a:rPr>
              <a:t>第</a:t>
            </a:r>
            <a:endParaRPr lang="zh-CN" altLang="en-US" dirty="0">
              <a:solidFill>
                <a:schemeClr val="bg1"/>
              </a:solidFill>
            </a:endParaRPr>
          </a:p>
        </p:txBody>
      </p:sp>
      <p:sp>
        <p:nvSpPr>
          <p:cNvPr id="13" name="矩形 12"/>
          <p:cNvSpPr/>
          <p:nvPr/>
        </p:nvSpPr>
        <p:spPr>
          <a:xfrm>
            <a:off x="4839842" y="3962709"/>
            <a:ext cx="902811" cy="480131"/>
          </a:xfrm>
          <a:prstGeom prst="rect">
            <a:avLst/>
          </a:prstGeom>
        </p:spPr>
        <p:txBody>
          <a:bodyPr wrap="none">
            <a:spAutoFit/>
          </a:bodyPr>
          <a:lstStyle/>
          <a:p>
            <a:r>
              <a:rPr lang="zh-CN" altLang="en-US" dirty="0">
                <a:solidFill>
                  <a:schemeClr val="bg1"/>
                </a:solidFill>
                <a:ea typeface="微软雅黑" panose="020B0503020204020204" pitchFamily="34" charset="-122"/>
              </a:rPr>
              <a:t>部分</a:t>
            </a:r>
            <a:endParaRPr lang="zh-CN" altLang="en-US" dirty="0">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Tree>
    <p:extLst>
      <p:ext uri="{BB962C8B-B14F-4D97-AF65-F5344CB8AC3E}">
        <p14:creationId xmlns:p14="http://schemas.microsoft.com/office/powerpoint/2010/main" val="151084480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1991544" y="1268760"/>
            <a:ext cx="8229600" cy="4686320"/>
          </a:xfrm>
          <a:prstGeom prst="rect">
            <a:avLst/>
          </a:prstGeom>
        </p:spPr>
        <p:txBody>
          <a:bodyPr>
            <a:normAutofit/>
          </a:bodyPr>
          <a:lstStyle>
            <a:lvl1pPr marL="228600" marR="0" indent="-228600" algn="l" defTabSz="914400" rtl="0" latinLnBrk="0">
              <a:lnSpc>
                <a:spcPct val="90000"/>
              </a:lnSpc>
              <a:spcBef>
                <a:spcPts val="1000"/>
              </a:spcBef>
              <a:spcAft>
                <a:spcPts val="0"/>
              </a:spcAft>
              <a:buClrTx/>
              <a:buSzPct val="100000"/>
              <a:buFont typeface="Arial" panose="020B0604020202020204"/>
              <a:buChar char="•"/>
              <a:defRPr sz="18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1pPr>
            <a:lvl2pPr marL="731520" marR="0" indent="-27432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2pPr>
            <a:lvl3pPr marL="1219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3pPr>
            <a:lvl4pPr marL="1676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4pPr>
            <a:lvl5pPr marL="21336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微软雅黑" panose="020B0503020204020204" pitchFamily="34" charset="-122"/>
                <a:ea typeface="微软雅黑" panose="020B0503020204020204" pitchFamily="34" charset="-122"/>
                <a:cs typeface="Arial" panose="020B0604020202020204"/>
                <a:sym typeface="Arial" panose="020B0604020202020204"/>
              </a:defRPr>
            </a:lvl5pPr>
            <a:lvl6pPr marL="25908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6pPr>
            <a:lvl7pPr marL="30480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7pPr>
            <a:lvl8pPr marL="35052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8pPr>
            <a:lvl9pPr marL="3962400" marR="0" indent="-304800" algn="l" defTabSz="914400" rtl="0" latinLnBrk="0">
              <a:lnSpc>
                <a:spcPct val="90000"/>
              </a:lnSpc>
              <a:spcBef>
                <a:spcPts val="1000"/>
              </a:spcBef>
              <a:spcAft>
                <a:spcPts val="0"/>
              </a:spcAft>
              <a:buClrTx/>
              <a:buSzPct val="100000"/>
              <a:buFont typeface="Arial" panose="020B0604020202020204"/>
              <a:buChar char="•"/>
              <a:defRPr sz="2400" b="0" i="0" u="none" strike="noStrike" cap="none" spc="0" baseline="0">
                <a:ln>
                  <a:noFill/>
                </a:ln>
                <a:solidFill>
                  <a:srgbClr val="000000"/>
                </a:solidFill>
                <a:uFillTx/>
                <a:latin typeface="Arial" panose="020B0604020202020204"/>
                <a:ea typeface="Arial" panose="020B0604020202020204"/>
                <a:cs typeface="Arial" panose="020B0604020202020204"/>
                <a:sym typeface="Arial" panose="020B0604020202020204"/>
              </a:defRPr>
            </a:lvl9pPr>
          </a:lstStyle>
          <a:p>
            <a:pPr marL="285750" indent="-285750" hangingPunct="1">
              <a:buFont typeface="Wingdings" panose="05000000000000000000" pitchFamily="2" charset="2"/>
              <a:buChar char="Ø"/>
              <a:defRPr/>
            </a:pPr>
            <a:r>
              <a:rPr lang="zh-CN" altLang="en-US" dirty="0">
                <a:solidFill>
                  <a:srgbClr val="24385E"/>
                </a:solidFill>
              </a:rPr>
              <a:t>系统自动创建工单</a:t>
            </a:r>
            <a:endParaRPr lang="en-US" altLang="zh-CN" dirty="0">
              <a:solidFill>
                <a:srgbClr val="24385E"/>
              </a:solidFill>
            </a:endParaRPr>
          </a:p>
          <a:p>
            <a:pPr marL="914400" lvl="1" indent="-514350" hangingPunct="1">
              <a:buFont typeface="+mj-lt"/>
              <a:buAutoNum type="alphaUcPeriod"/>
              <a:defRPr/>
            </a:pPr>
            <a:r>
              <a:rPr lang="en-US" altLang="zh-CN" sz="1600" dirty="0">
                <a:solidFill>
                  <a:srgbClr val="24385E"/>
                </a:solidFill>
              </a:rPr>
              <a:t>IM</a:t>
            </a:r>
            <a:r>
              <a:rPr lang="zh-CN" altLang="en-US" sz="1600" dirty="0">
                <a:solidFill>
                  <a:srgbClr val="24385E"/>
                </a:solidFill>
              </a:rPr>
              <a:t>留言创建工单</a:t>
            </a:r>
            <a:endParaRPr lang="en-US" altLang="zh-CN" sz="1600" dirty="0">
              <a:solidFill>
                <a:srgbClr val="24385E"/>
              </a:solidFill>
            </a:endParaRPr>
          </a:p>
          <a:p>
            <a:pPr marL="914400" lvl="1" indent="-514350" hangingPunct="1">
              <a:buFont typeface="+mj-lt"/>
              <a:buAutoNum type="alphaUcPeriod"/>
              <a:defRPr/>
            </a:pPr>
            <a:r>
              <a:rPr lang="zh-CN" altLang="en-US" sz="1600" dirty="0">
                <a:solidFill>
                  <a:srgbClr val="24385E"/>
                </a:solidFill>
              </a:rPr>
              <a:t>反馈标签创建工单</a:t>
            </a:r>
            <a:endParaRPr lang="en-US" altLang="zh-CN" sz="1600" dirty="0">
              <a:solidFill>
                <a:srgbClr val="24385E"/>
              </a:solidFill>
            </a:endParaRPr>
          </a:p>
          <a:p>
            <a:pPr marL="914400" lvl="1" indent="-514350" hangingPunct="1">
              <a:buFont typeface="+mj-lt"/>
              <a:buAutoNum type="alphaUcPeriod"/>
              <a:defRPr/>
            </a:pPr>
            <a:r>
              <a:rPr lang="zh-CN" altLang="en-US" sz="1600" dirty="0">
                <a:solidFill>
                  <a:srgbClr val="24385E"/>
                </a:solidFill>
              </a:rPr>
              <a:t>客户发送邮件创建工单</a:t>
            </a:r>
            <a:endParaRPr lang="en-US" altLang="zh-CN" sz="1600" dirty="0">
              <a:solidFill>
                <a:srgbClr val="24385E"/>
              </a:solidFill>
            </a:endParaRPr>
          </a:p>
          <a:p>
            <a:pPr marL="914400" lvl="1" indent="-514350" hangingPunct="1">
              <a:buFont typeface="+mj-lt"/>
              <a:buAutoNum type="alphaUcPeriod"/>
              <a:defRPr/>
            </a:pPr>
            <a:r>
              <a:rPr lang="zh-CN" altLang="en-US" sz="1600" dirty="0">
                <a:solidFill>
                  <a:srgbClr val="24385E"/>
                </a:solidFill>
                <a:latin typeface="Arial" panose="020B0604020202020204" pitchFamily="34" charset="0"/>
              </a:rPr>
              <a:t>帮助中心创建工单</a:t>
            </a:r>
            <a:endParaRPr lang="en-US" altLang="zh-CN" sz="1600" dirty="0">
              <a:solidFill>
                <a:srgbClr val="24385E"/>
              </a:solidFill>
              <a:latin typeface="Arial" panose="020B0604020202020204" pitchFamily="34" charset="0"/>
            </a:endParaRPr>
          </a:p>
          <a:p>
            <a:pPr marL="914400" lvl="1" indent="-514350" hangingPunct="1">
              <a:buFont typeface="+mj-lt"/>
              <a:buAutoNum type="alphaUcPeriod"/>
              <a:defRPr/>
            </a:pPr>
            <a:r>
              <a:rPr lang="zh-CN" altLang="en-US" sz="1600" dirty="0">
                <a:solidFill>
                  <a:srgbClr val="24385E"/>
                </a:solidFill>
                <a:latin typeface="Arial" panose="020B0604020202020204" pitchFamily="34" charset="0"/>
              </a:rPr>
              <a:t>客户电话留言创建工单</a:t>
            </a:r>
            <a:endParaRPr lang="en-US" altLang="zh-CN" sz="1600" dirty="0">
              <a:solidFill>
                <a:srgbClr val="24385E"/>
              </a:solidFill>
              <a:latin typeface="Arial" panose="020B0604020202020204" pitchFamily="34" charset="0"/>
            </a:endParaRPr>
          </a:p>
          <a:p>
            <a:pPr marL="514350" indent="-514350" hangingPunct="1">
              <a:buFont typeface="+mj-lt"/>
              <a:buAutoNum type="alphaUcPeriod"/>
              <a:defRPr/>
            </a:pPr>
            <a:endParaRPr lang="en-US" altLang="zh-CN" dirty="0">
              <a:solidFill>
                <a:srgbClr val="24385E"/>
              </a:solidFill>
              <a:latin typeface="Arial" panose="020B0604020202020204" pitchFamily="34" charset="0"/>
            </a:endParaRPr>
          </a:p>
          <a:p>
            <a:pPr marL="285750" indent="-285750" hangingPunct="1">
              <a:buFont typeface="Wingdings" panose="05000000000000000000" pitchFamily="2" charset="2"/>
              <a:buChar char="Ø"/>
              <a:defRPr/>
            </a:pPr>
            <a:r>
              <a:rPr lang="zh-CN" altLang="en-US" dirty="0">
                <a:solidFill>
                  <a:srgbClr val="24385E"/>
                </a:solidFill>
              </a:rPr>
              <a:t>客服手动创建工单</a:t>
            </a:r>
            <a:endParaRPr lang="en-US" altLang="zh-CN" dirty="0">
              <a:solidFill>
                <a:srgbClr val="24385E"/>
              </a:solidFill>
            </a:endParaRPr>
          </a:p>
          <a:p>
            <a:pPr marL="914400" lvl="1" indent="-514350" hangingPunct="1">
              <a:buFont typeface="+mj-lt"/>
              <a:buAutoNum type="alphaUcPeriod"/>
              <a:defRPr/>
            </a:pPr>
            <a:r>
              <a:rPr lang="zh-CN" altLang="en-US" sz="1600" dirty="0">
                <a:solidFill>
                  <a:srgbClr val="24385E"/>
                </a:solidFill>
              </a:rPr>
              <a:t>在工单管理中创建工单</a:t>
            </a:r>
            <a:endParaRPr lang="en-US" altLang="zh-CN" sz="1600" dirty="0">
              <a:solidFill>
                <a:srgbClr val="24385E"/>
              </a:solidFill>
            </a:endParaRPr>
          </a:p>
          <a:p>
            <a:pPr marL="914400" lvl="1" indent="-514350" hangingPunct="1">
              <a:buFont typeface="+mj-lt"/>
              <a:buAutoNum type="alphaUcPeriod"/>
              <a:defRPr/>
            </a:pPr>
            <a:r>
              <a:rPr lang="zh-CN" altLang="en-US" sz="1600" dirty="0">
                <a:solidFill>
                  <a:srgbClr val="24385E"/>
                </a:solidFill>
              </a:rPr>
              <a:t>在</a:t>
            </a:r>
            <a:r>
              <a:rPr lang="en-US" altLang="zh-CN" sz="1600" dirty="0">
                <a:solidFill>
                  <a:srgbClr val="24385E"/>
                </a:solidFill>
              </a:rPr>
              <a:t>IM</a:t>
            </a:r>
            <a:r>
              <a:rPr lang="zh-CN" altLang="en-US" sz="1600" dirty="0">
                <a:solidFill>
                  <a:srgbClr val="24385E"/>
                </a:solidFill>
              </a:rPr>
              <a:t>工作台创建工单</a:t>
            </a:r>
            <a:endParaRPr lang="en-US" altLang="zh-CN" sz="1600" dirty="0">
              <a:solidFill>
                <a:srgbClr val="24385E"/>
              </a:solidFill>
            </a:endParaRPr>
          </a:p>
          <a:p>
            <a:pPr marL="914400" lvl="1" indent="-514350" hangingPunct="1">
              <a:buFont typeface="+mj-lt"/>
              <a:buAutoNum type="alphaUcPeriod"/>
              <a:defRPr/>
            </a:pPr>
            <a:r>
              <a:rPr lang="zh-CN" altLang="en-US" sz="1600" dirty="0">
                <a:solidFill>
                  <a:srgbClr val="24385E"/>
                </a:solidFill>
              </a:rPr>
              <a:t>在呼叫中心创建工单</a:t>
            </a:r>
            <a:endParaRPr lang="en-US" altLang="zh-CN" sz="1600" dirty="0">
              <a:solidFill>
                <a:srgbClr val="24385E"/>
              </a:solidFill>
            </a:endParaRPr>
          </a:p>
          <a:p>
            <a:pPr marL="914400" lvl="1" indent="-514350" hangingPunct="1">
              <a:buFont typeface="+mj-lt"/>
              <a:buAutoNum type="alphaUcPeriod"/>
              <a:defRPr/>
            </a:pPr>
            <a:r>
              <a:rPr lang="zh-CN" altLang="en-US" sz="1600" dirty="0">
                <a:solidFill>
                  <a:srgbClr val="24385E"/>
                </a:solidFill>
              </a:rPr>
              <a:t>在客户中心创建工单</a:t>
            </a:r>
            <a:endParaRPr lang="en-US" altLang="zh-CN" sz="1600" dirty="0">
              <a:solidFill>
                <a:srgbClr val="24385E"/>
              </a:solidFill>
            </a:endParaRPr>
          </a:p>
          <a:p>
            <a:pPr marL="285750" indent="-285750" hangingPunct="1">
              <a:buFont typeface="Arial" panose="020B0604020202020204"/>
              <a:buNone/>
              <a:defRPr/>
            </a:pPr>
            <a:endParaRPr lang="en-US" altLang="zh-CN" dirty="0"/>
          </a:p>
        </p:txBody>
      </p:sp>
      <p:sp>
        <p:nvSpPr>
          <p:cNvPr id="3" name="矩形 2"/>
          <p:cNvSpPr/>
          <p:nvPr/>
        </p:nvSpPr>
        <p:spPr>
          <a:xfrm>
            <a:off x="335360" y="356581"/>
            <a:ext cx="2339102" cy="480131"/>
          </a:xfrm>
          <a:prstGeom prst="rect">
            <a:avLst/>
          </a:prstGeom>
        </p:spPr>
        <p:txBody>
          <a:bodyPr wrap="none">
            <a:spAutoFit/>
          </a:bodyPr>
          <a:lstStyle/>
          <a:p>
            <a:r>
              <a:rPr lang="zh-CN" altLang="en-US" dirty="0"/>
              <a:t>工单创建方式</a:t>
            </a:r>
          </a:p>
        </p:txBody>
      </p:sp>
    </p:spTree>
    <p:extLst>
      <p:ext uri="{BB962C8B-B14F-4D97-AF65-F5344CB8AC3E}">
        <p14:creationId xmlns:p14="http://schemas.microsoft.com/office/powerpoint/2010/main" val="8613187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7" name="未标题-3_画板 1.png" descr="未标题-3_画板 1.png"/>
          <p:cNvPicPr>
            <a:picLocks noChangeAspect="1"/>
          </p:cNvPicPr>
          <p:nvPr/>
        </p:nvPicPr>
        <p:blipFill>
          <a:blip r:embed="rId2" cstate="screen">
            <a:alphaModFix amt="40342"/>
            <a:extLst>
              <a:ext uri="{28A0092B-C50C-407E-A947-70E740481C1C}">
                <a14:useLocalDpi xmlns:a14="http://schemas.microsoft.com/office/drawing/2010/main"/>
              </a:ext>
            </a:extLst>
          </a:blip>
          <a:srcRect/>
          <a:stretch>
            <a:fillRect/>
          </a:stretch>
        </p:blipFill>
        <p:spPr>
          <a:xfrm>
            <a:off x="5937" y="-37091"/>
            <a:ext cx="12180125" cy="6932183"/>
          </a:xfrm>
          <a:prstGeom prst="rect">
            <a:avLst/>
          </a:prstGeom>
          <a:ln w="12700">
            <a:miter lim="400000"/>
            <a:headEnd/>
            <a:tailEnd/>
          </a:ln>
        </p:spPr>
      </p:pic>
      <p:sp>
        <p:nvSpPr>
          <p:cNvPr id="1508" name="矩形"/>
          <p:cNvSpPr/>
          <p:nvPr/>
        </p:nvSpPr>
        <p:spPr>
          <a:xfrm>
            <a:off x="-8484" y="-37092"/>
            <a:ext cx="12194546" cy="6895091"/>
          </a:xfrm>
          <a:prstGeom prst="rect">
            <a:avLst/>
          </a:prstGeom>
          <a:solidFill>
            <a:srgbClr val="24385E">
              <a:alpha val="79571"/>
            </a:srgbClr>
          </a:solidFill>
          <a:ln w="12700">
            <a:miter lim="400000"/>
          </a:ln>
        </p:spPr>
        <p:txBody>
          <a:bodyPr lIns="0" tIns="0" rIns="0" bIns="0"/>
          <a:lstStyle/>
          <a:p>
            <a:pPr algn="just">
              <a:lnSpc>
                <a:spcPct val="150000"/>
              </a:lnSpc>
              <a:defRPr sz="1500">
                <a:latin typeface="Arial" panose="020B0604020202020204"/>
                <a:ea typeface="Arial" panose="020B0604020202020204"/>
                <a:cs typeface="Arial" panose="020B0604020202020204"/>
                <a:sym typeface="Arial" panose="020B0604020202020204"/>
              </a:defRPr>
            </a:pPr>
            <a:endParaRPr>
              <a:ea typeface="微软雅黑" panose="020B0503020204020204" pitchFamily="34" charset="-122"/>
            </a:endParaRPr>
          </a:p>
        </p:txBody>
      </p:sp>
      <p:sp>
        <p:nvSpPr>
          <p:cNvPr id="1509" name="客户案例展示"/>
          <p:cNvSpPr txBox="1"/>
          <p:nvPr/>
        </p:nvSpPr>
        <p:spPr>
          <a:xfrm>
            <a:off x="4477602" y="3258956"/>
            <a:ext cx="508152" cy="1396536"/>
          </a:xfrm>
          <a:prstGeom prst="rect">
            <a:avLst/>
          </a:prstGeom>
          <a:ln w="12700">
            <a:miter lim="400000"/>
          </a:ln>
        </p:spPr>
        <p:txBody>
          <a:bodyPr wrap="none" lIns="0" tIns="0" rIns="0" bIns="0">
            <a:spAutoFit/>
          </a:bodyPr>
          <a:lstStyle>
            <a:lvl1pPr>
              <a:defRPr sz="5000" b="1">
                <a:solidFill>
                  <a:srgbClr val="FFFFFF"/>
                </a:solidFill>
                <a:latin typeface="+mn-lt"/>
                <a:ea typeface="+mn-ea"/>
                <a:cs typeface="+mn-cs"/>
                <a:sym typeface="Helvetica"/>
              </a:defRPr>
            </a:lvl1pPr>
          </a:lstStyle>
          <a:p>
            <a:pPr algn="just">
              <a:lnSpc>
                <a:spcPct val="150000"/>
              </a:lnSpc>
            </a:pPr>
            <a:r>
              <a:rPr lang="en-US" sz="6600" dirty="0">
                <a:latin typeface="GungsuhChe" panose="02030609000101010101" pitchFamily="49" charset="-127"/>
                <a:ea typeface="GungsuhChe" panose="02030609000101010101" pitchFamily="49" charset="-127"/>
              </a:rPr>
              <a:t>3</a:t>
            </a:r>
            <a:endParaRPr sz="2800" dirty="0">
              <a:latin typeface="GungsuhChe" panose="02030609000101010101" pitchFamily="49" charset="-127"/>
              <a:ea typeface="GungsuhChe" panose="02030609000101010101" pitchFamily="49" charset="-127"/>
            </a:endParaRPr>
          </a:p>
        </p:txBody>
      </p:sp>
      <p:sp>
        <p:nvSpPr>
          <p:cNvPr id="2" name="矩形 1"/>
          <p:cNvSpPr/>
          <p:nvPr/>
        </p:nvSpPr>
        <p:spPr>
          <a:xfrm>
            <a:off x="5853219" y="3609753"/>
            <a:ext cx="2954655" cy="923330"/>
          </a:xfrm>
          <a:prstGeom prst="rect">
            <a:avLst/>
          </a:prstGeom>
        </p:spPr>
        <p:txBody>
          <a:bodyPr wrap="none">
            <a:spAutoFit/>
          </a:bodyPr>
          <a:lstStyle/>
          <a:p>
            <a:pPr algn="just">
              <a:lnSpc>
                <a:spcPct val="150000"/>
              </a:lnSpc>
            </a:pPr>
            <a:r>
              <a:rPr lang="zh-CN" altLang="en-US" sz="3600" dirty="0">
                <a:solidFill>
                  <a:schemeClr val="bg1"/>
                </a:solidFill>
                <a:ea typeface="微软雅黑" panose="020B0503020204020204" pitchFamily="34" charset="-122"/>
              </a:rPr>
              <a:t>工单基本操作</a:t>
            </a:r>
          </a:p>
        </p:txBody>
      </p:sp>
      <p:sp>
        <p:nvSpPr>
          <p:cNvPr id="12" name="矩形 11"/>
          <p:cNvSpPr/>
          <p:nvPr/>
        </p:nvSpPr>
        <p:spPr>
          <a:xfrm>
            <a:off x="3935760" y="3959181"/>
            <a:ext cx="543739" cy="480131"/>
          </a:xfrm>
          <a:prstGeom prst="rect">
            <a:avLst/>
          </a:prstGeom>
        </p:spPr>
        <p:txBody>
          <a:bodyPr wrap="none">
            <a:spAutoFit/>
          </a:bodyPr>
          <a:lstStyle/>
          <a:p>
            <a:r>
              <a:rPr lang="zh-CN" altLang="en-US" dirty="0">
                <a:solidFill>
                  <a:schemeClr val="bg1"/>
                </a:solidFill>
                <a:ea typeface="微软雅黑" panose="020B0503020204020204" pitchFamily="34" charset="-122"/>
              </a:rPr>
              <a:t>第</a:t>
            </a:r>
            <a:endParaRPr lang="zh-CN" altLang="en-US" dirty="0">
              <a:solidFill>
                <a:schemeClr val="bg1"/>
              </a:solidFill>
            </a:endParaRPr>
          </a:p>
        </p:txBody>
      </p:sp>
      <p:sp>
        <p:nvSpPr>
          <p:cNvPr id="13" name="矩形 12"/>
          <p:cNvSpPr/>
          <p:nvPr/>
        </p:nvSpPr>
        <p:spPr>
          <a:xfrm>
            <a:off x="4983858" y="3962709"/>
            <a:ext cx="902811" cy="480131"/>
          </a:xfrm>
          <a:prstGeom prst="rect">
            <a:avLst/>
          </a:prstGeom>
        </p:spPr>
        <p:txBody>
          <a:bodyPr wrap="none">
            <a:spAutoFit/>
          </a:bodyPr>
          <a:lstStyle/>
          <a:p>
            <a:r>
              <a:rPr lang="zh-CN" altLang="en-US" dirty="0">
                <a:solidFill>
                  <a:schemeClr val="bg1"/>
                </a:solidFill>
                <a:ea typeface="微软雅黑" panose="020B0503020204020204" pitchFamily="34" charset="-122"/>
              </a:rPr>
              <a:t>部分</a:t>
            </a:r>
            <a:endParaRPr lang="zh-CN" altLang="en-US" dirty="0">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520" y="1507742"/>
            <a:ext cx="8184232" cy="2317303"/>
          </a:xfrm>
          <a:prstGeom prst="rect">
            <a:avLst/>
          </a:prstGeom>
        </p:spPr>
      </p:pic>
    </p:spTree>
    <p:extLst>
      <p:ext uri="{BB962C8B-B14F-4D97-AF65-F5344CB8AC3E}">
        <p14:creationId xmlns:p14="http://schemas.microsoft.com/office/powerpoint/2010/main" val="330782762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extLst>
              <p:ext uri="{D42A27DB-BD31-4B8C-83A1-F6EECF244321}">
                <p14:modId xmlns:p14="http://schemas.microsoft.com/office/powerpoint/2010/main" val="304958912"/>
              </p:ext>
            </p:extLst>
          </p:nvPr>
        </p:nvGraphicFramePr>
        <p:xfrm>
          <a:off x="911424" y="980727"/>
          <a:ext cx="10009112" cy="5608897"/>
        </p:xfrm>
        <a:graphic>
          <a:graphicData uri="http://schemas.openxmlformats.org/drawingml/2006/table">
            <a:tbl>
              <a:tblPr>
                <a:tableStyleId>{5940675A-B579-460E-94D1-54222C63F5DA}</a:tableStyleId>
              </a:tblPr>
              <a:tblGrid>
                <a:gridCol w="1709082">
                  <a:extLst>
                    <a:ext uri="{9D8B030D-6E8A-4147-A177-3AD203B41FA5}">
                      <a16:colId xmlns:a16="http://schemas.microsoft.com/office/drawing/2014/main" xmlns="" val="20000"/>
                    </a:ext>
                  </a:extLst>
                </a:gridCol>
                <a:gridCol w="8300030">
                  <a:extLst>
                    <a:ext uri="{9D8B030D-6E8A-4147-A177-3AD203B41FA5}">
                      <a16:colId xmlns:a16="http://schemas.microsoft.com/office/drawing/2014/main" xmlns="" val="20001"/>
                    </a:ext>
                  </a:extLst>
                </a:gridCol>
              </a:tblGrid>
              <a:tr h="537719">
                <a:tc gridSpan="2">
                  <a:txBody>
                    <a:bodyPr/>
                    <a:lstStyle/>
                    <a:p>
                      <a:pPr algn="ctr" fontAlgn="ctr"/>
                      <a:r>
                        <a:rPr lang="zh-CN" altLang="en-US" sz="1800" b="0" u="none" strike="noStrike" dirty="0">
                          <a:effectLst/>
                        </a:rPr>
                        <a:t>工单基本操作</a:t>
                      </a:r>
                      <a:endParaRPr lang="zh-CN" altLang="en-US" sz="1800" b="0" i="0" u="none" strike="noStrike" dirty="0">
                        <a:effectLst/>
                        <a:latin typeface="宋体" panose="02010600030101010101" pitchFamily="2" charset="-122"/>
                        <a:ea typeface="宋体" panose="02010600030101010101" pitchFamily="2" charset="-122"/>
                      </a:endParaRPr>
                    </a:p>
                  </a:txBody>
                  <a:tcPr marL="4763" marR="4763" marT="4763" marB="0" anchor="ctr"/>
                </a:tc>
                <a:tc hMerge="1">
                  <a:txBody>
                    <a:bodyPr/>
                    <a:lstStyle/>
                    <a:p>
                      <a:endParaRPr lang="zh-CN"/>
                    </a:p>
                  </a:txBody>
                  <a:tcPr/>
                </a:tc>
                <a:extLst>
                  <a:ext uri="{0D108BD9-81ED-4DB2-BD59-A6C34878D82A}">
                    <a16:rowId xmlns:a16="http://schemas.microsoft.com/office/drawing/2014/main" xmlns="" val="10000"/>
                  </a:ext>
                </a:extLst>
              </a:tr>
              <a:tr h="851304">
                <a:tc>
                  <a:txBody>
                    <a:bodyPr/>
                    <a:lstStyle/>
                    <a:p>
                      <a:pPr algn="ctr" fontAlgn="ctr"/>
                      <a:r>
                        <a:rPr lang="zh-CN" altLang="en-US" sz="1600" u="none" strike="noStrike" dirty="0">
                          <a:effectLst/>
                        </a:rPr>
                        <a:t>工单分配</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lnSpc>
                          <a:spcPct val="150000"/>
                        </a:lnSpc>
                      </a:pPr>
                      <a:r>
                        <a:rPr lang="zh-CN" altLang="en-US" sz="1600" u="none" strike="noStrike" dirty="0">
                          <a:effectLst/>
                        </a:rPr>
                        <a:t>在一个工单的处理过程中，经常需要企业内多个部门、员工进行协同处理，工单分配即可将工单受理人从一名客服转移给另一名客服或客服组。</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1"/>
                  </a:ext>
                </a:extLst>
              </a:tr>
              <a:tr h="739768">
                <a:tc>
                  <a:txBody>
                    <a:bodyPr/>
                    <a:lstStyle/>
                    <a:p>
                      <a:pPr algn="ctr" fontAlgn="ctr"/>
                      <a:r>
                        <a:rPr lang="zh-CN" altLang="en-US" sz="1600" u="none" strike="noStrike" dirty="0">
                          <a:effectLst/>
                        </a:rPr>
                        <a:t>工单信息修改</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600" u="none" strike="noStrike" dirty="0">
                          <a:effectLst/>
                        </a:rPr>
                        <a:t>在工单处理过程中，需要对工单信息进行修改，比如工单状态修改、优先级修改、标签编辑等。</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2"/>
                  </a:ext>
                </a:extLst>
              </a:tr>
              <a:tr h="828464">
                <a:tc>
                  <a:txBody>
                    <a:bodyPr/>
                    <a:lstStyle/>
                    <a:p>
                      <a:pPr algn="ctr" fontAlgn="ctr"/>
                      <a:r>
                        <a:rPr lang="zh-CN" altLang="en-US" sz="1600" u="none" strike="noStrike" dirty="0">
                          <a:effectLst/>
                        </a:rPr>
                        <a:t>工单回复</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lnSpc>
                          <a:spcPct val="150000"/>
                        </a:lnSpc>
                      </a:pPr>
                      <a:r>
                        <a:rPr lang="zh-CN" altLang="en-US" sz="1600" u="none" strike="noStrike" dirty="0">
                          <a:effectLst/>
                        </a:rPr>
                        <a:t>在工单处理过程中，需要经常回复客户、与其他内部人员沟通交流，这时需要进行工单回复。工单回复和工单变更的所有操作都会被记录下来，方便查看。</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3"/>
                  </a:ext>
                </a:extLst>
              </a:tr>
              <a:tr h="470470">
                <a:tc>
                  <a:txBody>
                    <a:bodyPr/>
                    <a:lstStyle/>
                    <a:p>
                      <a:pPr algn="ctr" fontAlgn="ctr"/>
                      <a:r>
                        <a:rPr lang="zh-CN" altLang="en-US" sz="1600" u="none" strike="noStrike">
                          <a:effectLst/>
                        </a:rPr>
                        <a:t>工单满意度调查</a:t>
                      </a:r>
                      <a:endParaRPr lang="zh-CN" altLang="en-US" sz="1600" b="0" i="0" u="none" strike="noStrike">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600" u="none" strike="noStrike" dirty="0">
                          <a:effectLst/>
                        </a:rPr>
                        <a:t>支持对邮件渠道、帮助中心渠道创建的工单进行满意度调查主动发送。</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4"/>
                  </a:ext>
                </a:extLst>
              </a:tr>
              <a:tr h="820748">
                <a:tc>
                  <a:txBody>
                    <a:bodyPr/>
                    <a:lstStyle/>
                    <a:p>
                      <a:pPr algn="ctr" fontAlgn="ctr"/>
                      <a:r>
                        <a:rPr lang="zh-CN" altLang="en-US" sz="1600" u="none" strike="noStrike">
                          <a:effectLst/>
                        </a:rPr>
                        <a:t>工单关联</a:t>
                      </a:r>
                      <a:endParaRPr lang="zh-CN" altLang="en-US" sz="1600" b="0" i="0" u="none" strike="noStrike">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lnSpc>
                          <a:spcPct val="150000"/>
                        </a:lnSpc>
                      </a:pPr>
                      <a:r>
                        <a:rPr lang="zh-CN" altLang="en-US" sz="1600" u="none" strike="noStrike" dirty="0">
                          <a:effectLst/>
                        </a:rPr>
                        <a:t>当遇到重复工单，或工单反馈问题间有一定联系时，可以使用工单关联功能将这些工单联系起来，方便以后的查看。</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5"/>
                  </a:ext>
                </a:extLst>
              </a:tr>
              <a:tr h="497896">
                <a:tc>
                  <a:txBody>
                    <a:bodyPr/>
                    <a:lstStyle/>
                    <a:p>
                      <a:pPr algn="ctr" fontAlgn="ctr"/>
                      <a:r>
                        <a:rPr lang="zh-CN" altLang="en-US" sz="1600" u="none" strike="noStrike">
                          <a:effectLst/>
                        </a:rPr>
                        <a:t>修改工单客户</a:t>
                      </a:r>
                      <a:endParaRPr lang="zh-CN" altLang="en-US" sz="1600" b="0" i="0" u="none" strike="noStrike">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600" u="none" strike="noStrike" dirty="0">
                          <a:effectLst/>
                        </a:rPr>
                        <a:t> 创建工单时未选择客户，创建完成后可对客户进行修改 。</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6"/>
                  </a:ext>
                </a:extLst>
              </a:tr>
              <a:tr h="470470">
                <a:tc>
                  <a:txBody>
                    <a:bodyPr/>
                    <a:lstStyle/>
                    <a:p>
                      <a:pPr algn="ctr" fontAlgn="ctr"/>
                      <a:r>
                        <a:rPr lang="zh-CN" altLang="en-US" sz="1600" u="none" strike="noStrike" dirty="0">
                          <a:effectLst/>
                        </a:rPr>
                        <a:t>工单通知</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600" u="none" strike="noStrike" dirty="0">
                          <a:effectLst/>
                        </a:rPr>
                        <a:t>当工单有新动态时，可自动向客户、客服发送工单通知邮件。</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7"/>
                  </a:ext>
                </a:extLst>
              </a:tr>
              <a:tr h="392058">
                <a:tc>
                  <a:txBody>
                    <a:bodyPr/>
                    <a:lstStyle/>
                    <a:p>
                      <a:pPr algn="ctr" fontAlgn="ctr"/>
                      <a:r>
                        <a:rPr lang="zh-CN" altLang="en-US" sz="1600" u="none" strike="noStrike">
                          <a:effectLst/>
                        </a:rPr>
                        <a:t>工单过滤</a:t>
                      </a:r>
                      <a:endParaRPr lang="zh-CN" altLang="en-US" sz="1600" b="0" i="0" u="none" strike="noStrike">
                        <a:effectLst/>
                        <a:latin typeface="宋体" panose="02010600030101010101" pitchFamily="2" charset="-122"/>
                        <a:ea typeface="宋体" panose="02010600030101010101" pitchFamily="2" charset="-122"/>
                      </a:endParaRPr>
                    </a:p>
                  </a:txBody>
                  <a:tcPr marL="4763" marR="4763" marT="4763" marB="0" anchor="ctr"/>
                </a:tc>
                <a:tc>
                  <a:txBody>
                    <a:bodyPr/>
                    <a:lstStyle/>
                    <a:p>
                      <a:pPr algn="l" fontAlgn="ctr"/>
                      <a:r>
                        <a:rPr lang="zh-CN" altLang="en-US" sz="1600" u="none" strike="noStrike" dirty="0">
                          <a:effectLst/>
                        </a:rPr>
                        <a:t>工单过滤器可按一定的筛选条件过滤工单，显示出客服需要的工单列表。</a:t>
                      </a:r>
                      <a:endParaRPr lang="zh-CN" altLang="en-US" sz="1600" b="0" i="0" u="none" strike="noStrike" dirty="0">
                        <a:effectLst/>
                        <a:latin typeface="宋体" panose="02010600030101010101" pitchFamily="2" charset="-122"/>
                        <a:ea typeface="宋体" panose="02010600030101010101" pitchFamily="2" charset="-122"/>
                      </a:endParaRPr>
                    </a:p>
                  </a:txBody>
                  <a:tcPr marL="4763" marR="4763" marT="4763" marB="0" anchor="ctr"/>
                </a:tc>
                <a:extLst>
                  <a:ext uri="{0D108BD9-81ED-4DB2-BD59-A6C34878D82A}">
                    <a16:rowId xmlns:a16="http://schemas.microsoft.com/office/drawing/2014/main" xmlns="" val="10008"/>
                  </a:ext>
                </a:extLst>
              </a:tr>
            </a:tbl>
          </a:graphicData>
        </a:graphic>
      </p:graphicFrame>
      <p:sp>
        <p:nvSpPr>
          <p:cNvPr id="3" name="矩形 2"/>
          <p:cNvSpPr/>
          <p:nvPr/>
        </p:nvSpPr>
        <p:spPr>
          <a:xfrm>
            <a:off x="335360" y="356581"/>
            <a:ext cx="2339102" cy="480131"/>
          </a:xfrm>
          <a:prstGeom prst="rect">
            <a:avLst/>
          </a:prstGeom>
        </p:spPr>
        <p:txBody>
          <a:bodyPr wrap="none">
            <a:spAutoFit/>
          </a:bodyPr>
          <a:lstStyle/>
          <a:p>
            <a:r>
              <a:rPr lang="zh-CN" altLang="en-US" dirty="0"/>
              <a:t>工单基本操作</a:t>
            </a:r>
          </a:p>
        </p:txBody>
      </p:sp>
    </p:spTree>
    <p:extLst>
      <p:ext uri="{BB962C8B-B14F-4D97-AF65-F5344CB8AC3E}">
        <p14:creationId xmlns:p14="http://schemas.microsoft.com/office/powerpoint/2010/main" val="22530303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_CONTENTSID" val="501"/>
  <p:tag name="MH_SECTIONID" val="502,503,"/>
</p:tagLst>
</file>

<file path=ppt/tags/tag10.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NUMBER"/>
  <p:tag name="ID" val="553518"/>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ENTRY"/>
  <p:tag name="ID" val="553518"/>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NUMBER"/>
  <p:tag name="ID" val="553518"/>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ENTRY"/>
  <p:tag name="ID" val="553518"/>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NUMBER"/>
  <p:tag name="ID" val="553518"/>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ENTRY"/>
  <p:tag name="ID" val="553518"/>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NUMBER"/>
  <p:tag name="ID" val="553518"/>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KSO_WM_UNIT_TABLE_BEAUTIFY" val="smartTable{b306378e-ec6a-4458-84a8-fb53514acbd8}"/>
</p:tagLst>
</file>

<file path=ppt/tags/tag18.xml><?xml version="1.0" encoding="utf-8"?>
<p:tagLst xmlns:a="http://schemas.openxmlformats.org/drawingml/2006/main" xmlns:r="http://schemas.openxmlformats.org/officeDocument/2006/relationships" xmlns:p="http://schemas.openxmlformats.org/presentationml/2006/main">
  <p:tag name="KSO_WM_UNIT_TABLE_BEAUTIFY" val="smartTable{0dac84c2-998e-421b-ac75-a10edc52a7fd}"/>
</p:tagLst>
</file>

<file path=ppt/tags/tag19.xml><?xml version="1.0" encoding="utf-8"?>
<p:tagLst xmlns:a="http://schemas.openxmlformats.org/drawingml/2006/main" xmlns:r="http://schemas.openxmlformats.org/officeDocument/2006/relationships" xmlns:p="http://schemas.openxmlformats.org/presentationml/2006/main">
  <p:tag name="MH" val="20190110103008"/>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AUTOCOLOR" val="TRUE"/>
  <p:tag name="MH_TYPE" val="CONTENTS"/>
  <p:tag name="ID" val="553518"/>
</p:tagLst>
</file>

<file path=ppt/tags/tag20.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文本框 2"/>
</p:tagLst>
</file>

<file path=ppt/tags/tag21.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文本框 3"/>
</p:tagLst>
</file>

<file path=ppt/tags/tag22.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Straight Connector 5"/>
</p:tagLst>
</file>

<file path=ppt/tags/tag23.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文本框 6"/>
</p:tagLst>
</file>

<file path=ppt/tags/tag24.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文本框 7"/>
</p:tagLst>
</file>

<file path=ppt/tags/tag25.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Rectangle 8"/>
</p:tagLst>
</file>

<file path=ppt/tags/tag26.xml><?xml version="1.0" encoding="utf-8"?>
<p:tagLst xmlns:a="http://schemas.openxmlformats.org/drawingml/2006/main" xmlns:r="http://schemas.openxmlformats.org/officeDocument/2006/relationships" xmlns:p="http://schemas.openxmlformats.org/presentationml/2006/main">
  <p:tag name="MH" val="20190110103008"/>
  <p:tag name="MH_LIBRARY" val="GRAPHIC"/>
  <p:tag name="MH_ORDER" val="文本框 9"/>
</p:tagLst>
</file>

<file path=ppt/tags/tag3.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ENTRY"/>
  <p:tag name="ID" val="553518"/>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NUMBER"/>
  <p:tag name="ID" val="553518"/>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OTHERS"/>
  <p:tag name="ID" val="553518"/>
</p:tagLst>
</file>

<file path=ppt/tags/tag6.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OTHERS"/>
  <p:tag name="ID" val="553518"/>
</p:tagLst>
</file>

<file path=ppt/tags/tag7.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ENTRY"/>
  <p:tag name="ID" val="553518"/>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NUMBER"/>
  <p:tag name="ID" val="553518"/>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90110100843"/>
  <p:tag name="MH_LIBRARY" val="CONTENTS"/>
  <p:tag name="MH_TYPE" val="ENTRY"/>
  <p:tag name="ID" val="553518"/>
  <p:tag name="MH_ORDER" val="2"/>
</p:tagLst>
</file>

<file path=ppt/theme/theme1.xml><?xml version="1.0" encoding="utf-8"?>
<a:theme xmlns:a="http://schemas.openxmlformats.org/drawingml/2006/main" name="Office 主题">
  <a:themeElements>
    <a:clrScheme name="Office 主题">
      <a:dk1>
        <a:srgbClr val="35507B"/>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8575" cap="flat">
          <a:solidFill>
            <a:srgbClr val="45699E"/>
          </a:solidFill>
          <a:prstDash val="solid"/>
          <a:round/>
          <a:tailEnd type="triangle" w="lg" len="lg"/>
        </a:ln>
      </a:spPr>
      <a:body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rgbClr val="35507B"/>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8575" cap="flat">
          <a:solidFill>
            <a:srgbClr val="45699E"/>
          </a:solidFill>
          <a:prstDash val="solid"/>
          <a:round/>
          <a:tailEnd type="triangle" w="lg" len="lg"/>
        </a:ln>
      </a:spPr>
      <a:body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5400" cap="flat">
          <a:solidFill>
            <a:schemeClr val="accent1"/>
          </a:solidFill>
          <a:prstDash val="solid"/>
          <a:round/>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90000"/>
          </a:lnSpc>
          <a:spcBef>
            <a:spcPts val="0"/>
          </a:spcBef>
          <a:spcAft>
            <a:spcPts val="0"/>
          </a:spcAft>
          <a:buClrTx/>
          <a:buSzTx/>
          <a:buFontTx/>
          <a:buNone/>
          <a:defRPr kumimoji="0" sz="2800" b="0" i="0" u="none" strike="noStrike" cap="none" spc="0" normalizeH="0" baseline="0">
            <a:ln>
              <a:noFill/>
            </a:ln>
            <a:solidFill>
              <a:srgbClr val="35507B"/>
            </a:solidFill>
            <a:effectLst/>
            <a:uFillTx/>
            <a:latin typeface="+mj-lt"/>
            <a:ea typeface="+mj-ea"/>
            <a:cs typeface="+mj-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3923</TotalTime>
  <Words>1446</Words>
  <Application>Microsoft Office PowerPoint</Application>
  <PresentationFormat>宽屏</PresentationFormat>
  <Paragraphs>155</Paragraphs>
  <Slides>28</Slides>
  <Notes>18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28</vt:i4>
      </vt:variant>
    </vt:vector>
  </HeadingPairs>
  <TitlesOfParts>
    <vt:vector size="41" baseType="lpstr">
      <vt:lpstr>Gungsuh</vt:lpstr>
      <vt:lpstr>GungsuhChe</vt:lpstr>
      <vt:lpstr>华文行楷</vt:lpstr>
      <vt:lpstr>宋体</vt:lpstr>
      <vt:lpstr>微软雅黑</vt:lpstr>
      <vt:lpstr>Arial</vt:lpstr>
      <vt:lpstr>Calibri</vt:lpstr>
      <vt:lpstr>Helvetica</vt:lpstr>
      <vt:lpstr>Times New Roman</vt:lpstr>
      <vt:lpstr>Wingdings</vt:lpstr>
      <vt:lpstr>Wingdings 2</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aipeng</dc:creator>
  <cp:lastModifiedBy>LSY</cp:lastModifiedBy>
  <cp:revision>366</cp:revision>
  <dcterms:created xsi:type="dcterms:W3CDTF">2018-10-26T06:37:00Z</dcterms:created>
  <dcterms:modified xsi:type="dcterms:W3CDTF">2020-02-21T07:50:58Z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2052-10.1.0.7469</vt:lpwstr>
  </property>
</Properties>
</file>